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535" r:id="rId2"/>
    <p:sldId id="554" r:id="rId3"/>
    <p:sldId id="551" r:id="rId4"/>
    <p:sldId id="552" r:id="rId5"/>
    <p:sldId id="568" r:id="rId6"/>
    <p:sldId id="473" r:id="rId7"/>
    <p:sldId id="567" r:id="rId8"/>
    <p:sldId id="555" r:id="rId9"/>
    <p:sldId id="556" r:id="rId10"/>
    <p:sldId id="557" r:id="rId11"/>
    <p:sldId id="566" r:id="rId12"/>
    <p:sldId id="569" r:id="rId13"/>
    <p:sldId id="559" r:id="rId14"/>
    <p:sldId id="560" r:id="rId15"/>
    <p:sldId id="561" r:id="rId16"/>
    <p:sldId id="562" r:id="rId17"/>
    <p:sldId id="558" r:id="rId18"/>
    <p:sldId id="439" r:id="rId19"/>
    <p:sldId id="493" r:id="rId20"/>
    <p:sldId id="553" r:id="rId21"/>
    <p:sldId id="563" r:id="rId22"/>
    <p:sldId id="564" r:id="rId23"/>
    <p:sldId id="565" r:id="rId24"/>
    <p:sldId id="542" r:id="rId2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4778" autoAdjust="0"/>
  </p:normalViewPr>
  <p:slideViewPr>
    <p:cSldViewPr>
      <p:cViewPr varScale="1">
        <p:scale>
          <a:sx n="62" d="100"/>
          <a:sy n="62" d="100"/>
        </p:scale>
        <p:origin x="-2040" y="-86"/>
      </p:cViewPr>
      <p:guideLst>
        <p:guide orient="horz" pos="2160"/>
        <p:guide pos="2880"/>
      </p:guideLst>
    </p:cSldViewPr>
  </p:slideViewPr>
  <p:notesTextViewPr>
    <p:cViewPr>
      <p:scale>
        <a:sx n="1" d="1"/>
        <a:sy n="1" d="1"/>
      </p:scale>
      <p:origin x="0" y="0"/>
    </p:cViewPr>
  </p:notesTextViewPr>
  <p:sorterViewPr>
    <p:cViewPr>
      <p:scale>
        <a:sx n="100" d="100"/>
        <a:sy n="100" d="100"/>
      </p:scale>
      <p:origin x="0" y="2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B9FD4D-61D5-46BA-A934-7DD6D69ABBEB}" type="datetimeFigureOut">
              <a:rPr lang="de-AT"/>
              <a:pPr>
                <a:defRPr/>
              </a:pPr>
              <a:t>23.07.2018</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656B913-ECDD-4E99-884F-223E5869AD4D}" type="slidenum">
              <a:rPr lang="de-AT"/>
              <a:pPr>
                <a:defRPr/>
              </a:pPr>
              <a:t>‹Nr.›</a:t>
            </a:fld>
            <a:endParaRPr lang="de-AT"/>
          </a:p>
        </p:txBody>
      </p:sp>
    </p:spTree>
    <p:extLst>
      <p:ext uri="{BB962C8B-B14F-4D97-AF65-F5344CB8AC3E}">
        <p14:creationId xmlns:p14="http://schemas.microsoft.com/office/powerpoint/2010/main" val="1206149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b="1" smtClean="0"/>
              <a:t>The comprehensive package consists of 15 interventions that are essential for effective HIV</a:t>
            </a:r>
          </a:p>
          <a:p>
            <a:pPr eaLnBrk="1" hangingPunct="1"/>
            <a:r>
              <a:rPr lang="de-DE" b="1" smtClean="0"/>
              <a:t>prevention and treatment in closed settings. While each of these interventions alone is useful</a:t>
            </a:r>
          </a:p>
          <a:p>
            <a:pPr eaLnBrk="1" hangingPunct="1"/>
            <a:r>
              <a:rPr lang="de-DE" b="1" smtClean="0"/>
              <a:t>in addressing HIV in prisons, together they form a package and have the greatest impact</a:t>
            </a:r>
          </a:p>
          <a:p>
            <a:pPr eaLnBrk="1" hangingPunct="1"/>
            <a:r>
              <a:rPr lang="de-DE" b="1" smtClean="0"/>
              <a:t>when delivered as a whole.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10.35 million people held in prisons, more than one third of them are in pre-trial detention. The annual global prison population is significantly greater due to the high turnover; most prisoners return to the community, many in less than a year. In addition, the global incarceration rate has risen by 6% over the past 15 years to reach a staggering 144 per 100,000 Furthermore many prisons across the world are overcrowded with 113 countries noted as having a prison occupancy of more than 100%, including 22 with an occupancy above 200%. Overcrowded prisons and a bigger overall prison population, along with a high turnover, lead to an increased risk of transmission of infectious diseases not only between people in prisons, but also an increased risk of transmission in the wider community.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King’s college (2016), Prison Population List (11th Edition) - http://www.prisonstudies.org/sites/default/files/resources/downloads/world_prison_population_list_11th_edition.pdf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King’s college (2013), Prison Population List (10th Edition) - http://www.prisonstudies.org/sites/default/files/resources/downloads/wppl_10.pdf  </a:t>
            </a:r>
            <a:endParaRPr lang="de-DE"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20</a:t>
            </a:fld>
            <a:endParaRPr lang="en-GB" dirty="0"/>
          </a:p>
        </p:txBody>
      </p:sp>
    </p:spTree>
    <p:extLst>
      <p:ext uri="{BB962C8B-B14F-4D97-AF65-F5344CB8AC3E}">
        <p14:creationId xmlns:p14="http://schemas.microsoft.com/office/powerpoint/2010/main" val="65720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2CEECF2-6767-4D1A-BC0F-CBF719C6FF4A}" type="slidenum">
              <a:rPr lang="de-DE" sz="1200">
                <a:cs typeface="Arial" charset="0"/>
              </a:rPr>
              <a:pPr algn="r"/>
              <a:t>22</a:t>
            </a:fld>
            <a:endParaRPr lang="de-DE" sz="1200">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2CEECF2-6767-4D1A-BC0F-CBF719C6FF4A}" type="slidenum">
              <a:rPr lang="de-DE" sz="1200">
                <a:cs typeface="Arial" charset="0"/>
              </a:rPr>
              <a:pPr algn="r"/>
              <a:t>23</a:t>
            </a:fld>
            <a:endParaRPr lang="de-DE" sz="1200">
              <a:cs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9181016-9FF4-419E-BD2A-AE485DEC4BD9}" type="slidenum">
              <a:rPr lang="de-DE" sz="1200">
                <a:cs typeface="Arial" charset="0"/>
              </a:rPr>
              <a:pPr algn="r"/>
              <a:t>24</a:t>
            </a:fld>
            <a:endParaRPr lang="de-DE" sz="1200">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z="120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10.35 million people held in prisons, more than one third of them are in pre-trial detention. The annual global prison population is significantly greater due to the high turnover; most prisoners return to the community, many in less than a year. In addition, the global incarceration rate has risen by 6% over the past 15 years to reach a staggering 144 per 100,000 Furthermore many prisons across the world are overcrowded with 113 countries noted as having a prison occupancy of more than 100%, including 22 with an occupancy above 200%. Overcrowded prisons and a bigger overall prison population, along with a high turnover, lead to an increased risk of transmission of infectious diseases not only between people in prisons, but also an increased risk of transmission in the wider community.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King’s college (2016), Prison Population List (11th Edition) - http://www.prisonstudies.org/sites/default/files/resources/downloads/world_prison_population_list_11th_edition.pdf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King’s college (2013), Prison Population List (10th Edition) - http://www.prisonstudies.org/sites/default/files/resources/downloads/wppl_10.pdf  </a:t>
            </a:r>
            <a:endParaRPr lang="de-DE"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6</a:t>
            </a:fld>
            <a:endParaRPr lang="en-GB" dirty="0"/>
          </a:p>
        </p:txBody>
      </p:sp>
    </p:spTree>
    <p:extLst>
      <p:ext uri="{BB962C8B-B14F-4D97-AF65-F5344CB8AC3E}">
        <p14:creationId xmlns:p14="http://schemas.microsoft.com/office/powerpoint/2010/main" val="65720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10.35 million people held in prisons, more than one third of them are in pre-trial detention. The annual global prison population is significantly greater due to the high turnover; most prisoners return to the community, many in less than a year. In addition, the global incarceration rate has risen by 6% over the past 15 years to reach a staggering 144 per 100,000 Furthermore many prisons across the world are overcrowded with 113 countries noted as having a prison occupancy of more than 100%, including 22 with an occupancy above 200%. Overcrowded prisons and a bigger overall prison population, along with a high turnover, lead to an increased risk of transmission of infectious diseases not only between people in prisons, but also an increased risk of transmission in the wider community.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King’s college (2016), Prison Population List (11th Edition) - http://www.prisonstudies.org/sites/default/files/resources/downloads/world_prison_population_list_11th_edition.pdf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King’s college (2013), Prison Population List (10th Edition) - http://www.prisonstudies.org/sites/default/files/resources/downloads/wppl_10.pdf  </a:t>
            </a:r>
            <a:endParaRPr lang="de-DE"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9</a:t>
            </a:fld>
            <a:endParaRPr lang="en-GB" dirty="0"/>
          </a:p>
        </p:txBody>
      </p:sp>
    </p:spTree>
    <p:extLst>
      <p:ext uri="{BB962C8B-B14F-4D97-AF65-F5344CB8AC3E}">
        <p14:creationId xmlns:p14="http://schemas.microsoft.com/office/powerpoint/2010/main" val="65720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C77F3224-2296-4F48-A6AF-4236067E78E9}" type="slidenum">
              <a:rPr lang="da-DK" smtClean="0"/>
              <a:t>10</a:t>
            </a:fld>
            <a:endParaRPr lang="da-DK"/>
          </a:p>
        </p:txBody>
      </p:sp>
      <p:sp>
        <p:nvSpPr>
          <p:cNvPr id="5" name="Zástupný symbol pro datum 4"/>
          <p:cNvSpPr>
            <a:spLocks noGrp="1"/>
          </p:cNvSpPr>
          <p:nvPr>
            <p:ph type="dt" idx="11"/>
          </p:nvPr>
        </p:nvSpPr>
        <p:spPr/>
        <p:txBody>
          <a:bodyPr/>
          <a:lstStyle/>
          <a:p>
            <a:fld id="{1E0F6B8E-CC92-4616-A41F-C3FEB4201A21}" type="datetime1">
              <a:rPr lang="en-US" smtClean="0"/>
              <a:t>7/23/2018</a:t>
            </a:fld>
            <a:endParaRPr lang="da-DK"/>
          </a:p>
        </p:txBody>
      </p:sp>
    </p:spTree>
    <p:extLst>
      <p:ext uri="{BB962C8B-B14F-4D97-AF65-F5344CB8AC3E}">
        <p14:creationId xmlns:p14="http://schemas.microsoft.com/office/powerpoint/2010/main" val="147210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656B913-ECDD-4E99-884F-223E5869AD4D}" type="slidenum">
              <a:rPr lang="de-AT" smtClean="0"/>
              <a:pPr>
                <a:defRPr/>
              </a:pPr>
              <a:t>11</a:t>
            </a:fld>
            <a:endParaRPr lang="de-AT"/>
          </a:p>
        </p:txBody>
      </p:sp>
    </p:spTree>
    <p:extLst>
      <p:ext uri="{BB962C8B-B14F-4D97-AF65-F5344CB8AC3E}">
        <p14:creationId xmlns:p14="http://schemas.microsoft.com/office/powerpoint/2010/main" val="77236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F6354130-389E-4DA8-97EF-3B9B7FF96EDA}" type="slidenum">
              <a:rPr lang="en-GB" smtClean="0"/>
              <a:pPr eaLnBrk="1" hangingPunct="1"/>
              <a:t>14</a:t>
            </a:fld>
            <a:endParaRPr lang="en-GB" smtClean="0"/>
          </a:p>
        </p:txBody>
      </p:sp>
      <p:sp>
        <p:nvSpPr>
          <p:cNvPr id="8909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3DA6EAE7-D570-4496-9635-325DBBD61A1D}" type="slidenum">
              <a:rPr lang="en-GB" sz="1200">
                <a:solidFill>
                  <a:srgbClr val="000000"/>
                </a:solidFill>
              </a:rPr>
              <a:pPr algn="r" eaLnBrk="1" hangingPunct="1"/>
              <a:t>14</a:t>
            </a:fld>
            <a:endParaRPr lang="en-GB" sz="1200">
              <a:solidFill>
                <a:srgbClr val="000000"/>
              </a:solidFill>
            </a:endParaRPr>
          </a:p>
        </p:txBody>
      </p:sp>
      <p:sp>
        <p:nvSpPr>
          <p:cNvPr id="89092" name="Rectangle 2"/>
          <p:cNvSpPr>
            <a:spLocks noGrp="1" noRot="1" noChangeAspect="1" noChangeArrowheads="1" noTextEdit="1"/>
          </p:cNvSpPr>
          <p:nvPr>
            <p:ph type="sldImg"/>
          </p:nvPr>
        </p:nvSpPr>
        <p:spPr>
          <a:xfrm>
            <a:off x="1143000" y="685800"/>
            <a:ext cx="4572000" cy="3429000"/>
          </a:xfrm>
          <a:ln/>
        </p:spPr>
      </p:sp>
      <p:sp>
        <p:nvSpPr>
          <p:cNvPr id="89093" name="Rectangle 3"/>
          <p:cNvSpPr>
            <a:spLocks noGrp="1" noChangeArrowheads="1"/>
          </p:cNvSpPr>
          <p:nvPr>
            <p:ph type="body" idx="1"/>
          </p:nvPr>
        </p:nvSpPr>
        <p:spPr>
          <a:noFill/>
        </p:spPr>
        <p:txBody>
          <a:bodyPr lIns="89991" tIns="46796" rIns="89991" bIns="46796"/>
          <a:lstStyle/>
          <a:p>
            <a:pPr algn="just" eaLnBrk="1" hangingPunct="1">
              <a:spcBef>
                <a:spcPct val="0"/>
              </a:spcBef>
              <a:buFontTx/>
              <a:buChar char="•"/>
            </a:pPr>
            <a:r>
              <a:rPr lang="en-GB" b="1" i="1" smtClean="0">
                <a:latin typeface="Century Gothic" pitchFamily="34" charset="0"/>
                <a:cs typeface="Arial" charset="0"/>
              </a:rPr>
              <a:t>The principle of equivalence</a:t>
            </a:r>
            <a:endParaRPr lang="en-GB" smtClean="0">
              <a:latin typeface="Arial" charset="0"/>
              <a:cs typeface="Arial" charset="0"/>
            </a:endParaRPr>
          </a:p>
          <a:p>
            <a:pPr algn="just" eaLnBrk="1" hangingPunct="1">
              <a:spcBef>
                <a:spcPct val="0"/>
              </a:spcBef>
              <a:buFontTx/>
              <a:buChar char="•"/>
            </a:pPr>
            <a:r>
              <a:rPr lang="en-GB" smtClean="0">
                <a:latin typeface="Century Gothic" pitchFamily="34" charset="0"/>
                <a:cs typeface="Arial" charset="0"/>
              </a:rPr>
              <a:t>The principle of equivalence means that the health care measures (medical and psychosocial) successfully proven and applied outside prison should also be applied inside prison. With regard to support for drug using inmates in many ways this has turned out as wishful thinking. In most of the countries already basic prerequisites are not given (i.e., no throughcare of treatment, no adequate prevention means).</a:t>
            </a:r>
            <a:endParaRPr lang="en-GB" smtClean="0">
              <a:latin typeface="Arial" charset="0"/>
              <a:cs typeface="Arial" charset="0"/>
            </a:endParaRPr>
          </a:p>
          <a:p>
            <a:pPr algn="just" eaLnBrk="1" hangingPunct="1">
              <a:spcBef>
                <a:spcPct val="0"/>
              </a:spcBef>
              <a:buFontTx/>
              <a:buChar char="•"/>
            </a:pPr>
            <a:r>
              <a:rPr lang="en-GB" smtClean="0">
                <a:latin typeface="Century Gothic" pitchFamily="34" charset="0"/>
                <a:cs typeface="Arial" charset="0"/>
              </a:rPr>
              <a:t> </a:t>
            </a:r>
            <a:endParaRPr lang="en-GB" smtClean="0">
              <a:latin typeface="Arial" charset="0"/>
              <a:cs typeface="Arial" charset="0"/>
            </a:endParaRPr>
          </a:p>
          <a:p>
            <a:pPr algn="just" eaLnBrk="1" hangingPunct="1">
              <a:spcBef>
                <a:spcPct val="0"/>
              </a:spcBef>
              <a:buFontTx/>
              <a:buChar char="•"/>
            </a:pPr>
            <a:r>
              <a:rPr lang="en-GB" smtClean="0">
                <a:latin typeface="Century Gothic" pitchFamily="34" charset="0"/>
                <a:cs typeface="Arial" charset="0"/>
              </a:rPr>
              <a:t>Nevertheless the principle of equivalence is the guiding criteria, with which prison drug services have to be measured in the context of the national drug service structure and the drug policies pursued in all EU member states. Especially the differentiation of drug services (including drug free treatment, methadone maintenance and harm reduction) outside is not reflected sufficiently inside prison. ‘Prison Health’ has to be integrated in the broader frame of ‘Public Health’. </a:t>
            </a:r>
            <a:endParaRPr lang="en-GB" smtClean="0">
              <a:latin typeface="Arial" charset="0"/>
              <a:cs typeface="Arial" charset="0"/>
            </a:endParaRPr>
          </a:p>
          <a:p>
            <a:pPr eaLnBrk="1" hangingPunct="1">
              <a:spcBef>
                <a:spcPct val="0"/>
              </a:spcBef>
            </a:pPr>
            <a:endParaRPr lang="de-DE"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F6354130-389E-4DA8-97EF-3B9B7FF96EDA}" type="slidenum">
              <a:rPr lang="en-GB" smtClean="0"/>
              <a:pPr eaLnBrk="1" hangingPunct="1"/>
              <a:t>15</a:t>
            </a:fld>
            <a:endParaRPr lang="en-GB" smtClean="0"/>
          </a:p>
        </p:txBody>
      </p:sp>
      <p:sp>
        <p:nvSpPr>
          <p:cNvPr id="8909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3DA6EAE7-D570-4496-9635-325DBBD61A1D}" type="slidenum">
              <a:rPr lang="en-GB" sz="1200">
                <a:solidFill>
                  <a:srgbClr val="000000"/>
                </a:solidFill>
              </a:rPr>
              <a:pPr algn="r" eaLnBrk="1" hangingPunct="1"/>
              <a:t>15</a:t>
            </a:fld>
            <a:endParaRPr lang="en-GB" sz="1200">
              <a:solidFill>
                <a:srgbClr val="000000"/>
              </a:solidFill>
            </a:endParaRPr>
          </a:p>
        </p:txBody>
      </p:sp>
      <p:sp>
        <p:nvSpPr>
          <p:cNvPr id="89092" name="Rectangle 2"/>
          <p:cNvSpPr>
            <a:spLocks noGrp="1" noRot="1" noChangeAspect="1" noChangeArrowheads="1" noTextEdit="1"/>
          </p:cNvSpPr>
          <p:nvPr>
            <p:ph type="sldImg"/>
          </p:nvPr>
        </p:nvSpPr>
        <p:spPr>
          <a:xfrm>
            <a:off x="1143000" y="685800"/>
            <a:ext cx="4572000" cy="3429000"/>
          </a:xfrm>
          <a:ln/>
        </p:spPr>
      </p:sp>
      <p:sp>
        <p:nvSpPr>
          <p:cNvPr id="89093" name="Rectangle 3"/>
          <p:cNvSpPr>
            <a:spLocks noGrp="1" noChangeArrowheads="1"/>
          </p:cNvSpPr>
          <p:nvPr>
            <p:ph type="body" idx="1"/>
          </p:nvPr>
        </p:nvSpPr>
        <p:spPr>
          <a:noFill/>
        </p:spPr>
        <p:txBody>
          <a:bodyPr lIns="89991" tIns="46796" rIns="89991" bIns="46796"/>
          <a:lstStyle/>
          <a:p>
            <a:pPr algn="just" eaLnBrk="1" hangingPunct="1">
              <a:spcBef>
                <a:spcPct val="0"/>
              </a:spcBef>
              <a:buFontTx/>
              <a:buChar char="•"/>
            </a:pPr>
            <a:r>
              <a:rPr lang="en-GB" b="1" i="1" dirty="0" smtClean="0">
                <a:latin typeface="Century Gothic" pitchFamily="34" charset="0"/>
                <a:cs typeface="Arial" charset="0"/>
              </a:rPr>
              <a:t>The principle of equivalence</a:t>
            </a:r>
            <a:endParaRPr lang="en-GB" dirty="0" smtClean="0">
              <a:latin typeface="Arial" charset="0"/>
              <a:cs typeface="Arial" charset="0"/>
            </a:endParaRPr>
          </a:p>
          <a:p>
            <a:pPr algn="just" eaLnBrk="1" hangingPunct="1">
              <a:spcBef>
                <a:spcPct val="0"/>
              </a:spcBef>
              <a:buFontTx/>
              <a:buChar char="•"/>
            </a:pPr>
            <a:r>
              <a:rPr lang="en-GB" dirty="0" smtClean="0">
                <a:latin typeface="Century Gothic" pitchFamily="34" charset="0"/>
                <a:cs typeface="Arial" charset="0"/>
              </a:rPr>
              <a:t>The principle of equivalence means that the health care measures (medical and psychosocial) successfully proven and applied outside prison should also be applied inside prison. With regard to support for drug using inmates in many ways this has turned out as wishful thinking. In most of the countries already basic prerequisites are not given (i.e., no throughcare of treatment, no adequate prevention means).</a:t>
            </a:r>
            <a:endParaRPr lang="en-GB" dirty="0" smtClean="0">
              <a:latin typeface="Arial" charset="0"/>
              <a:cs typeface="Arial" charset="0"/>
            </a:endParaRPr>
          </a:p>
          <a:p>
            <a:pPr algn="just" eaLnBrk="1" hangingPunct="1">
              <a:spcBef>
                <a:spcPct val="0"/>
              </a:spcBef>
              <a:buFontTx/>
              <a:buChar char="•"/>
            </a:pPr>
            <a:r>
              <a:rPr lang="en-GB" dirty="0" smtClean="0">
                <a:latin typeface="Century Gothic" pitchFamily="34" charset="0"/>
                <a:cs typeface="Arial" charset="0"/>
              </a:rPr>
              <a:t> </a:t>
            </a:r>
            <a:endParaRPr lang="en-GB" dirty="0" smtClean="0">
              <a:latin typeface="Arial" charset="0"/>
              <a:cs typeface="Arial" charset="0"/>
            </a:endParaRPr>
          </a:p>
          <a:p>
            <a:pPr algn="just" eaLnBrk="1" hangingPunct="1">
              <a:spcBef>
                <a:spcPct val="0"/>
              </a:spcBef>
              <a:buFontTx/>
              <a:buChar char="•"/>
            </a:pPr>
            <a:r>
              <a:rPr lang="en-GB" dirty="0" smtClean="0">
                <a:latin typeface="Century Gothic" pitchFamily="34" charset="0"/>
                <a:cs typeface="Arial" charset="0"/>
              </a:rPr>
              <a:t>Nevertheless the principle of equivalence is the guiding criteria, with which prison drug services have to be measured in the context of the national drug service structure and the drug policies pursued in all EU member states. Especially the differentiation of drug services (including drug free treatment, methadone maintenance and harm reduction) outside is not reflected sufficiently inside prison. ‘Prison Health’ has to be integrated in the broader frame of ‘Public Health’. </a:t>
            </a:r>
            <a:endParaRPr lang="en-GB" dirty="0" smtClean="0">
              <a:latin typeface="Arial" charset="0"/>
              <a:cs typeface="Arial" charset="0"/>
            </a:endParaRPr>
          </a:p>
          <a:p>
            <a:pPr eaLnBrk="1" hangingPunct="1">
              <a:spcBef>
                <a:spcPct val="0"/>
              </a:spcBef>
            </a:pPr>
            <a:endParaRPr lang="de-DE"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9181016-9FF4-419E-BD2A-AE485DEC4BD9}" type="slidenum">
              <a:rPr lang="de-DE" sz="1200">
                <a:cs typeface="Arial" charset="0"/>
              </a:rPr>
              <a:pPr algn="r"/>
              <a:t>16</a:t>
            </a:fld>
            <a:endParaRPr lang="de-DE" sz="1200">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complaint by a long-term heroin addict that he had been denied opioid substitution treatment (OST) in prison. The European Court of Human Rights acknowledged strong indications that substitution treatment could be regarded as appropriate for the applicant given his manifest and long term addiction to opioids and its enduring health consequences. The Court also found that the physical and mental strain that </a:t>
            </a:r>
            <a:r>
              <a:rPr lang="en-US" dirty="0" err="1" smtClean="0"/>
              <a:t>Mr</a:t>
            </a:r>
            <a:r>
              <a:rPr lang="en-US" dirty="0" smtClean="0"/>
              <a:t> </a:t>
            </a:r>
            <a:r>
              <a:rPr lang="en-US" dirty="0" err="1" smtClean="0"/>
              <a:t>Wenner</a:t>
            </a:r>
            <a:r>
              <a:rPr lang="en-US" dirty="0" smtClean="0"/>
              <a:t> suffered as a result of his untreated or inadequately treated health condition could, in principle, amount to inhuman or degrading treatment. The Court concluded that the failure to adequately assess </a:t>
            </a:r>
            <a:r>
              <a:rPr lang="en-US" dirty="0" err="1" smtClean="0"/>
              <a:t>Mr</a:t>
            </a:r>
            <a:r>
              <a:rPr lang="en-US" dirty="0" smtClean="0"/>
              <a:t> </a:t>
            </a:r>
            <a:r>
              <a:rPr lang="en-US" dirty="0" err="1" smtClean="0"/>
              <a:t>Wenner’s</a:t>
            </a:r>
            <a:r>
              <a:rPr lang="en-US" dirty="0" smtClean="0"/>
              <a:t> treatment needs involved a violation of the prohibition of inhuman or degrading treatment.</a:t>
            </a:r>
          </a:p>
          <a:p>
            <a:r>
              <a:rPr lang="en-US" sz="1200" kern="1200" dirty="0" smtClean="0">
                <a:solidFill>
                  <a:schemeClr val="tx1"/>
                </a:solidFill>
                <a:effectLst/>
                <a:latin typeface="+mn-lt"/>
                <a:ea typeface="+mn-ea"/>
                <a:cs typeface="+mn-cs"/>
              </a:rPr>
              <a:t>The case of </a:t>
            </a:r>
            <a:r>
              <a:rPr lang="en-US" sz="1200" kern="1200" dirty="0" err="1" smtClean="0">
                <a:solidFill>
                  <a:schemeClr val="tx1"/>
                </a:solidFill>
                <a:effectLst/>
                <a:latin typeface="+mn-lt"/>
                <a:ea typeface="+mn-ea"/>
                <a:cs typeface="+mn-cs"/>
              </a:rPr>
              <a:t>Wenner</a:t>
            </a:r>
            <a:r>
              <a:rPr lang="en-US" sz="1200" kern="1200" dirty="0" smtClean="0">
                <a:solidFill>
                  <a:schemeClr val="tx1"/>
                </a:solidFill>
                <a:effectLst/>
                <a:latin typeface="+mn-lt"/>
                <a:ea typeface="+mn-ea"/>
                <a:cs typeface="+mn-cs"/>
              </a:rPr>
              <a:t> vs. Germany made its way in the European Court of Human Rights. The judgment of the European Court of Human Rights in this case delivered on 1 September 2016 was important for drugs (and substitution) treatment in prison: </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case concerned the complaint by a long-term heroin addict that he had been denied opioid substitution treatment (OST) in prison. The European Court of Human Rights acknowledged strong indications that substitution treatment could be regarded as appropriate for the applicant given his manifest and long term addiction to opioids and its enduring health consequences. The Court also found that the physical and mental strain that </a:t>
            </a:r>
            <a:r>
              <a:rPr lang="en-US" sz="1200" kern="1200" dirty="0" err="1" smtClean="0">
                <a:solidFill>
                  <a:schemeClr val="tx1"/>
                </a:solidFill>
                <a:effectLst/>
                <a:latin typeface="+mn-lt"/>
                <a:ea typeface="+mn-ea"/>
                <a:cs typeface="+mn-cs"/>
              </a:rPr>
              <a:t>Mr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Wenner</a:t>
            </a:r>
            <a:r>
              <a:rPr lang="en-US" sz="1200" kern="1200" dirty="0" smtClean="0">
                <a:solidFill>
                  <a:schemeClr val="tx1"/>
                </a:solidFill>
                <a:effectLst/>
                <a:latin typeface="+mn-lt"/>
                <a:ea typeface="+mn-ea"/>
                <a:cs typeface="+mn-cs"/>
              </a:rPr>
              <a:t> suffered as a result of his untreated or inadequately treated health condition could, in principle, amount to inhuman or degrading treatment. The Court concluded that the failure to adequately assess </a:t>
            </a:r>
            <a:r>
              <a:rPr lang="en-US" sz="1200" kern="1200" dirty="0" err="1" smtClean="0">
                <a:solidFill>
                  <a:schemeClr val="tx1"/>
                </a:solidFill>
                <a:effectLst/>
                <a:latin typeface="+mn-lt"/>
                <a:ea typeface="+mn-ea"/>
                <a:cs typeface="+mn-cs"/>
              </a:rPr>
              <a:t>Mr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Wenner’s</a:t>
            </a:r>
            <a:r>
              <a:rPr lang="en-US" sz="1200" kern="1200" dirty="0" smtClean="0">
                <a:solidFill>
                  <a:schemeClr val="tx1"/>
                </a:solidFill>
                <a:effectLst/>
                <a:latin typeface="+mn-lt"/>
                <a:ea typeface="+mn-ea"/>
                <a:cs typeface="+mn-cs"/>
              </a:rPr>
              <a:t> treatment needs involved a violation of the prohibition of inhuman or degrading treatment.</a:t>
            </a:r>
            <a:endParaRPr lang="de-DE" sz="1200" kern="1200" dirty="0" smtClean="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9181016-9FF4-419E-BD2A-AE485DEC4BD9}" type="slidenum">
              <a:rPr lang="de-DE" sz="1200">
                <a:cs typeface="Arial" charset="0"/>
              </a:rPr>
              <a:pPr algn="r"/>
              <a:t>18</a:t>
            </a:fld>
            <a:endParaRPr lang="de-DE" sz="1200">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B95EF8B2-2DD5-497C-A24F-0C724AC00045}" type="datetimeFigureOut">
              <a:rPr lang="de-AT"/>
              <a:pPr>
                <a:defRPr/>
              </a:pPr>
              <a:t>23.07.2018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7B71EA91-0A60-4DDA-B130-C653E8EBF9CC}" type="slidenum">
              <a:rPr lang="de-AT"/>
              <a:pPr>
                <a:defRPr/>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B48DE94E-859D-4AFB-B1F3-12B7DDE9FF26}" type="datetimeFigureOut">
              <a:rPr lang="de-AT"/>
              <a:pPr>
                <a:defRPr/>
              </a:pPr>
              <a:t>23.07.2018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0EAEC9B5-7141-4A77-8A24-ECA9107F227D}" type="slidenum">
              <a:rPr lang="de-AT"/>
              <a:pPr>
                <a:defRPr/>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73CBA281-3C5A-4B52-9295-62563092D2E5}" type="datetimeFigureOut">
              <a:rPr lang="de-AT"/>
              <a:pPr>
                <a:defRPr/>
              </a:pPr>
              <a:t>23.07.2018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E2D41BA8-BC60-4935-AF0A-F1A2E2E687FC}" type="slidenum">
              <a:rPr lang="de-AT"/>
              <a:pPr>
                <a:defRPr/>
              </a:pPr>
              <a:t>‹Nr.›</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2 block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‹Nr.›</a:t>
            </a:fld>
            <a:endParaRPr lang="en-GB" dirty="0"/>
          </a:p>
        </p:txBody>
      </p:sp>
      <p:sp>
        <p:nvSpPr>
          <p:cNvPr id="3" name="Content Placeholder 2"/>
          <p:cNvSpPr>
            <a:spLocks noGrp="1"/>
          </p:cNvSpPr>
          <p:nvPr>
            <p:ph idx="1" hasCustomPrompt="1"/>
          </p:nvPr>
        </p:nvSpPr>
        <p:spPr>
          <a:xfrm>
            <a:off x="431800" y="1600201"/>
            <a:ext cx="3960200"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9"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10"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pic>
        <p:nvPicPr>
          <p:cNvPr id="11"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14" name="Title 13"/>
          <p:cNvSpPr>
            <a:spLocks noGrp="1"/>
          </p:cNvSpPr>
          <p:nvPr>
            <p:ph type="title" hasCustomPrompt="1"/>
          </p:nvPr>
        </p:nvSpPr>
        <p:spPr>
          <a:xfrm>
            <a:off x="431800" y="252000"/>
            <a:ext cx="8172450" cy="774000"/>
          </a:xfrm>
        </p:spPr>
        <p:txBody>
          <a:bodyPr lIns="0" tIns="0" rIns="0" bIns="0">
            <a:normAutofit/>
          </a:bodyPr>
          <a:lstStyle>
            <a:lvl1pPr>
              <a:defRPr/>
            </a:lvl1pPr>
          </a:lstStyle>
          <a:p>
            <a:r>
              <a:rPr lang="en-GB" noProof="0" dirty="0" smtClean="0"/>
              <a:t>Title</a:t>
            </a:r>
            <a:endParaRPr lang="en-GB" noProof="0" dirty="0"/>
          </a:p>
        </p:txBody>
      </p:sp>
      <p:sp>
        <p:nvSpPr>
          <p:cNvPr id="12" name="Content Placeholder 2"/>
          <p:cNvSpPr>
            <a:spLocks noGrp="1"/>
          </p:cNvSpPr>
          <p:nvPr>
            <p:ph idx="14" hasCustomPrompt="1"/>
          </p:nvPr>
        </p:nvSpPr>
        <p:spPr>
          <a:xfrm>
            <a:off x="4716016" y="1602000"/>
            <a:ext cx="3888432"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1426668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Main Slide">
    <p:spTree>
      <p:nvGrpSpPr>
        <p:cNvPr id="1" name=""/>
        <p:cNvGrpSpPr/>
        <p:nvPr/>
      </p:nvGrpSpPr>
      <p:grpSpPr>
        <a:xfrm>
          <a:off x="0" y="0"/>
          <a:ext cx="0" cy="0"/>
          <a:chOff x="0" y="0"/>
          <a:chExt cx="0" cy="0"/>
        </a:xfrm>
      </p:grpSpPr>
      <p:sp>
        <p:nvSpPr>
          <p:cNvPr id="4" name="Title 1"/>
          <p:cNvSpPr>
            <a:spLocks noGrp="1"/>
          </p:cNvSpPr>
          <p:nvPr>
            <p:ph type="title"/>
          </p:nvPr>
        </p:nvSpPr>
        <p:spPr>
          <a:xfrm>
            <a:off x="179512" y="274638"/>
            <a:ext cx="8712968" cy="1143000"/>
          </a:xfrm>
        </p:spPr>
        <p:txBody>
          <a:bodyPr>
            <a:normAutofit/>
          </a:bodyPr>
          <a:lstStyle>
            <a:lvl1pPr>
              <a:defRPr sz="4000" b="0">
                <a:solidFill>
                  <a:srgbClr val="006699"/>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817637" y="1412776"/>
            <a:ext cx="7570787" cy="3989040"/>
          </a:xfrm>
          <a:prstGeom prst="rect">
            <a:avLst/>
          </a:prstGeom>
        </p:spPr>
        <p:txBody>
          <a:bodyPr/>
          <a:lstStyle>
            <a:lvl1pPr>
              <a:spcBef>
                <a:spcPts val="600"/>
              </a:spcBef>
              <a:defRPr sz="2800">
                <a:solidFill>
                  <a:srgbClr val="006699"/>
                </a:solidFill>
                <a:latin typeface="Helvetica Neue"/>
              </a:defRPr>
            </a:lvl1pPr>
            <a:lvl2pPr>
              <a:spcBef>
                <a:spcPts val="600"/>
              </a:spcBef>
              <a:defRPr sz="2400">
                <a:solidFill>
                  <a:srgbClr val="006699"/>
                </a:solidFill>
                <a:latin typeface="Helvetica Neue"/>
              </a:defRPr>
            </a:lvl2pPr>
            <a:lvl3pPr>
              <a:spcBef>
                <a:spcPts val="600"/>
              </a:spcBef>
              <a:defRPr sz="2000">
                <a:solidFill>
                  <a:srgbClr val="006699"/>
                </a:solidFill>
                <a:latin typeface="Helvetica Neue"/>
              </a:defRPr>
            </a:lvl3pPr>
            <a:lvl4pPr>
              <a:spcBef>
                <a:spcPts val="600"/>
              </a:spcBef>
              <a:defRPr sz="1800">
                <a:solidFill>
                  <a:srgbClr val="006699"/>
                </a:solidFill>
                <a:latin typeface="Helvetica Neue"/>
              </a:defRPr>
            </a:lvl4pPr>
            <a:lvl5pPr>
              <a:spcBef>
                <a:spcPts val="600"/>
              </a:spcBef>
              <a:defRPr sz="1800">
                <a:solidFill>
                  <a:srgbClr val="006699"/>
                </a:solidFill>
                <a:latin typeface="Helvetica Neu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36902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FC141226-6F1E-4805-8C0E-DC20FDE2531C}" type="datetimeFigureOut">
              <a:rPr lang="de-AT"/>
              <a:pPr>
                <a:defRPr/>
              </a:pPr>
              <a:t>23.07.2018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DADA5E23-E126-4036-A5DF-987FD4C80CC0}" type="slidenum">
              <a:rPr lang="de-AT"/>
              <a:pPr>
                <a:defRPr/>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8AE2B00C-CEA4-4FD4-8371-67DCC3BF4772}" type="datetimeFigureOut">
              <a:rPr lang="de-AT"/>
              <a:pPr>
                <a:defRPr/>
              </a:pPr>
              <a:t>23.07.2018</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987B4314-1D69-4388-926B-2824337C5C19}" type="slidenum">
              <a:rPr lang="de-AT"/>
              <a:pPr>
                <a:defRPr/>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8E34A6CC-7A1F-41A6-9E83-D976E3AD1093}" type="datetimeFigureOut">
              <a:rPr lang="de-AT"/>
              <a:pPr>
                <a:defRPr/>
              </a:pPr>
              <a:t>23.07.2018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CE24783A-397C-40E7-83CB-58950D969E6B}"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BE03A68D-AD99-43EC-B0C2-E84FC63F2361}" type="datetimeFigureOut">
              <a:rPr lang="de-AT"/>
              <a:pPr>
                <a:defRPr/>
              </a:pPr>
              <a:t>23.07.2018</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0EAD813F-5640-4EFD-9B36-EF9017011D30}" type="slidenum">
              <a:rPr lang="de-AT"/>
              <a:pPr>
                <a:defRPr/>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2C9FB281-4C2B-4748-AC7B-A98F67B5F331}" type="datetimeFigureOut">
              <a:rPr lang="de-AT"/>
              <a:pPr>
                <a:defRPr/>
              </a:pPr>
              <a:t>23.07.2018</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B2F2DA0E-D41B-4666-BE76-34B4468E8276}" type="slidenum">
              <a:rPr lang="de-AT"/>
              <a:pPr>
                <a:defRPr/>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837995D-E18F-4E72-B0BD-4FFFB974D5ED}" type="datetimeFigureOut">
              <a:rPr lang="de-AT"/>
              <a:pPr>
                <a:defRPr/>
              </a:pPr>
              <a:t>23.07.2018</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E1C8B983-31C6-44A2-B1C4-487E09C2CB3E}" type="slidenum">
              <a:rPr lang="de-AT"/>
              <a:pPr>
                <a:defRPr/>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F1C2EF6E-3AB4-4A89-927F-4E7388712E5A}" type="datetimeFigureOut">
              <a:rPr lang="de-AT"/>
              <a:pPr>
                <a:defRPr/>
              </a:pPr>
              <a:t>23.07.2018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8A6AB1BF-C04F-4583-9922-82323F6B97FA}" type="slidenum">
              <a:rPr lang="de-AT"/>
              <a:pPr>
                <a:defRPr/>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C102E379-74CD-4605-B6DB-3EBA77FA1223}" type="datetimeFigureOut">
              <a:rPr lang="de-AT"/>
              <a:pPr>
                <a:defRPr/>
              </a:pPr>
              <a:t>23.07.2018</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E6BFF0A9-27AA-4059-B77A-D736DF261CB0}" type="slidenum">
              <a:rPr lang="de-AT"/>
              <a:pPr>
                <a:defRPr/>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F329A3A-4E52-4ED4-9287-11A031C6F584}" type="datetimeFigureOut">
              <a:rPr lang="de-AT"/>
              <a:pPr>
                <a:defRPr/>
              </a:pPr>
              <a:t>23.07.2018</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89F6A30-37EF-4B42-88BC-01EB07F449C9}"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 templat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57200" y="3356992"/>
            <a:ext cx="8229600" cy="2575249"/>
          </a:xfrm>
          <a:ln>
            <a:solidFill>
              <a:schemeClr val="accent1"/>
            </a:solidFill>
          </a:ln>
        </p:spPr>
        <p:txBody>
          <a:bodyPr>
            <a:normAutofit fontScale="90000"/>
          </a:bodyPr>
          <a:lstStyle/>
          <a:p>
            <a:r>
              <a:rPr lang="en-US" sz="4800" b="1" dirty="0">
                <a:solidFill>
                  <a:schemeClr val="bg1"/>
                </a:solidFill>
              </a:rPr>
              <a:t>Harm reduction services in prisons: gaps, challenges and good practice examples</a:t>
            </a:r>
            <a:r>
              <a:rPr lang="de-DE" sz="5300" dirty="0" smtClean="0">
                <a:solidFill>
                  <a:schemeClr val="bg1"/>
                </a:solidFill>
              </a:rPr>
              <a:t/>
            </a:r>
            <a:br>
              <a:rPr lang="de-DE" sz="5300" dirty="0" smtClean="0">
                <a:solidFill>
                  <a:schemeClr val="bg1"/>
                </a:solidFill>
              </a:rPr>
            </a:br>
            <a:r>
              <a:rPr lang="es-ES" dirty="0" smtClean="0">
                <a:solidFill>
                  <a:schemeClr val="bg1"/>
                </a:solidFill>
              </a:rPr>
              <a:t/>
            </a:r>
            <a:br>
              <a:rPr lang="es-ES" dirty="0" smtClean="0">
                <a:solidFill>
                  <a:schemeClr val="bg1"/>
                </a:solidFill>
              </a:rPr>
            </a:br>
            <a:r>
              <a:rPr lang="de-DE" sz="2700" dirty="0" smtClean="0">
                <a:solidFill>
                  <a:schemeClr val="bg1"/>
                </a:solidFill>
              </a:rPr>
              <a:t>Heino Stöver</a:t>
            </a:r>
            <a:br>
              <a:rPr lang="de-DE" sz="2700" dirty="0" smtClean="0">
                <a:solidFill>
                  <a:schemeClr val="bg1"/>
                </a:solidFill>
              </a:rPr>
            </a:br>
            <a:r>
              <a:rPr lang="de-DE" sz="2700" dirty="0" smtClean="0">
                <a:solidFill>
                  <a:schemeClr val="bg1"/>
                </a:solidFill>
              </a:rPr>
              <a:t/>
            </a:r>
            <a:br>
              <a:rPr lang="de-DE" sz="2700" dirty="0" smtClean="0">
                <a:solidFill>
                  <a:schemeClr val="bg1"/>
                </a:solidFill>
              </a:rPr>
            </a:br>
            <a:r>
              <a:rPr lang="de-DE" sz="2700" dirty="0" smtClean="0">
                <a:solidFill>
                  <a:schemeClr val="bg1"/>
                </a:solidFill>
              </a:rPr>
              <a:t>Frankfurt University </a:t>
            </a:r>
            <a:r>
              <a:rPr lang="de-DE" sz="2700" dirty="0" err="1" smtClean="0">
                <a:solidFill>
                  <a:schemeClr val="bg1"/>
                </a:solidFill>
              </a:rPr>
              <a:t>of</a:t>
            </a:r>
            <a:r>
              <a:rPr lang="de-DE" sz="2700" dirty="0" smtClean="0">
                <a:solidFill>
                  <a:schemeClr val="bg1"/>
                </a:solidFill>
              </a:rPr>
              <a:t> Applied </a:t>
            </a:r>
            <a:r>
              <a:rPr lang="de-DE" sz="2700" dirty="0" err="1" smtClean="0">
                <a:solidFill>
                  <a:schemeClr val="bg1"/>
                </a:solidFill>
              </a:rPr>
              <a:t>Sciences</a:t>
            </a:r>
            <a:r>
              <a:rPr lang="de-DE" sz="2700" dirty="0" smtClean="0">
                <a:solidFill>
                  <a:schemeClr val="bg1"/>
                </a:solidFill>
              </a:rPr>
              <a:t>/Germany</a:t>
            </a:r>
            <a:r>
              <a:rPr lang="cs-CZ" dirty="0" smtClean="0">
                <a:solidFill>
                  <a:schemeClr val="bg1"/>
                </a:solidFill>
              </a:rPr>
              <a:t/>
            </a:r>
            <a:br>
              <a:rPr lang="cs-CZ" dirty="0" smtClean="0">
                <a:solidFill>
                  <a:schemeClr val="bg1"/>
                </a:solidFill>
              </a:rPr>
            </a:br>
            <a:endParaRPr lang="es-ES" sz="2200" dirty="0">
              <a:solidFill>
                <a:schemeClr val="bg1"/>
              </a:solidFill>
            </a:endParaRPr>
          </a:p>
        </p:txBody>
      </p:sp>
      <p:pic>
        <p:nvPicPr>
          <p:cNvPr id="5" name="Bild 8"/>
          <p:cNvPicPr/>
          <p:nvPr/>
        </p:nvPicPr>
        <p:blipFill>
          <a:blip r:embed="rId3" cstate="print">
            <a:extLst>
              <a:ext uri="{28A0092B-C50C-407E-A947-70E740481C1C}">
                <a14:useLocalDpi xmlns:a14="http://schemas.microsoft.com/office/drawing/2010/main" val="0"/>
              </a:ext>
            </a:extLst>
          </a:blip>
          <a:stretch>
            <a:fillRect/>
          </a:stretch>
        </p:blipFill>
        <p:spPr bwMode="auto">
          <a:xfrm>
            <a:off x="179512" y="764704"/>
            <a:ext cx="2159635" cy="870585"/>
          </a:xfrm>
          <a:prstGeom prst="rect">
            <a:avLst/>
          </a:prstGeom>
          <a:noFill/>
          <a:ln>
            <a:noFill/>
          </a:ln>
        </p:spPr>
      </p:pic>
      <p:pic>
        <p:nvPicPr>
          <p:cNvPr id="6" name="Picture 2" descr="E:\Win7-User\Stoever\Documents\Eigene Texte 26 3 2013\Forschung\1SFF\admin\Logo\Logo ISFF final RZ klein 281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661754"/>
            <a:ext cx="2466170" cy="95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55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 templ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6" y="-315416"/>
            <a:ext cx="9144000" cy="6858000"/>
          </a:xfrm>
          <a:prstGeom prst="rect">
            <a:avLst/>
          </a:prstGeom>
        </p:spPr>
      </p:pic>
      <p:sp>
        <p:nvSpPr>
          <p:cNvPr id="2" name="Title 1"/>
          <p:cNvSpPr>
            <a:spLocks noGrp="1"/>
          </p:cNvSpPr>
          <p:nvPr>
            <p:ph type="title"/>
          </p:nvPr>
        </p:nvSpPr>
        <p:spPr>
          <a:xfrm>
            <a:off x="484246" y="548680"/>
            <a:ext cx="8229600" cy="496677"/>
          </a:xfrm>
        </p:spPr>
        <p:txBody>
          <a:bodyPr>
            <a:noAutofit/>
          </a:bodyPr>
          <a:lstStyle/>
          <a:p>
            <a:pPr algn="l"/>
            <a:r>
              <a:rPr lang="de-DE" sz="3200" dirty="0" smtClean="0">
                <a:cs typeface="Calibri Light"/>
              </a:rPr>
              <a:t>C</a:t>
            </a:r>
            <a:r>
              <a:rPr lang="cs-CZ" sz="3200" dirty="0" smtClean="0">
                <a:cs typeface="Calibri Light"/>
              </a:rPr>
              <a:t>ondom distribution</a:t>
            </a:r>
            <a:r>
              <a:rPr lang="de-DE" sz="3200" dirty="0" smtClean="0">
                <a:cs typeface="Calibri Light"/>
              </a:rPr>
              <a:t> via </a:t>
            </a:r>
            <a:r>
              <a:rPr lang="de-DE" sz="3200" dirty="0" err="1" smtClean="0">
                <a:cs typeface="Calibri Light"/>
              </a:rPr>
              <a:t>automats</a:t>
            </a:r>
            <a:r>
              <a:rPr lang="de-DE" sz="3200" dirty="0" smtClean="0">
                <a:cs typeface="Calibri Light"/>
              </a:rPr>
              <a:t>: </a:t>
            </a:r>
            <a:r>
              <a:rPr lang="de-DE" sz="3200" dirty="0" err="1" smtClean="0">
                <a:cs typeface="Calibri Light"/>
              </a:rPr>
              <a:t>Prague</a:t>
            </a:r>
            <a:r>
              <a:rPr lang="de-DE" sz="3200" dirty="0" smtClean="0">
                <a:cs typeface="Calibri Light"/>
              </a:rPr>
              <a:t>/Czech </a:t>
            </a:r>
            <a:r>
              <a:rPr lang="de-DE" sz="3200" dirty="0" err="1" smtClean="0">
                <a:cs typeface="Calibri Light"/>
              </a:rPr>
              <a:t>Republic</a:t>
            </a:r>
            <a:r>
              <a:rPr lang="de-DE" sz="3200" dirty="0" smtClean="0">
                <a:cs typeface="Calibri Light"/>
              </a:rPr>
              <a:t/>
            </a:r>
            <a:br>
              <a:rPr lang="de-DE" sz="3200" dirty="0" smtClean="0">
                <a:cs typeface="Calibri Light"/>
              </a:rPr>
            </a:br>
            <a:r>
              <a:rPr lang="de-DE" sz="1600" dirty="0" err="1" smtClean="0">
                <a:cs typeface="Calibri Light"/>
              </a:rPr>
              <a:t>Photos</a:t>
            </a:r>
            <a:r>
              <a:rPr lang="de-DE" sz="1600" dirty="0" smtClean="0">
                <a:cs typeface="Calibri Light"/>
              </a:rPr>
              <a:t>: Victor </a:t>
            </a:r>
            <a:r>
              <a:rPr lang="de-DE" sz="1600" dirty="0" err="1" smtClean="0">
                <a:cs typeface="Calibri Light"/>
              </a:rPr>
              <a:t>Mravcik</a:t>
            </a:r>
            <a:endParaRPr lang="en-US" sz="1600" baseline="30000" dirty="0">
              <a:cs typeface="Calibri Light"/>
            </a:endParaRPr>
          </a:p>
        </p:txBody>
      </p:sp>
      <p:pic>
        <p:nvPicPr>
          <p:cNvPr id="6" name="Zástupný symbol pro obsah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 y="1354138"/>
            <a:ext cx="3751659" cy="5002212"/>
          </a:xfr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5620" y="1354138"/>
            <a:ext cx="3767560" cy="5023414"/>
          </a:xfrm>
          <a:prstGeom prst="rect">
            <a:avLst/>
          </a:prstGeom>
        </p:spPr>
      </p:pic>
    </p:spTree>
    <p:extLst>
      <p:ext uri="{BB962C8B-B14F-4D97-AF65-F5344CB8AC3E}">
        <p14:creationId xmlns:p14="http://schemas.microsoft.com/office/powerpoint/2010/main" val="958980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Win7-User\Stoever\Pictures\2015-06-24 lesotho\lesotho 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rot="16200000">
            <a:off x="-2161618" y="2684821"/>
            <a:ext cx="6336706" cy="1200329"/>
          </a:xfrm>
          <a:prstGeom prst="rect">
            <a:avLst/>
          </a:prstGeom>
          <a:noFill/>
        </p:spPr>
        <p:txBody>
          <a:bodyPr wrap="square" rtlCol="0">
            <a:spAutoFit/>
          </a:bodyPr>
          <a:lstStyle/>
          <a:p>
            <a:r>
              <a:rPr lang="de-DE" sz="3600" b="1" dirty="0" smtClean="0"/>
              <a:t> 	</a:t>
            </a:r>
            <a:r>
              <a:rPr lang="de-DE" sz="3600" b="1" dirty="0" err="1" smtClean="0"/>
              <a:t>Condotainer</a:t>
            </a:r>
            <a:r>
              <a:rPr lang="de-DE" sz="3600" b="1" dirty="0" smtClean="0"/>
              <a:t>     	Maseru/Lesotho Prison </a:t>
            </a:r>
            <a:endParaRPr lang="de-DE" sz="3600" b="1" dirty="0"/>
          </a:p>
        </p:txBody>
      </p:sp>
    </p:spTree>
    <p:extLst>
      <p:ext uri="{BB962C8B-B14F-4D97-AF65-F5344CB8AC3E}">
        <p14:creationId xmlns:p14="http://schemas.microsoft.com/office/powerpoint/2010/main" val="2258344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611560" y="404664"/>
            <a:ext cx="7772400" cy="4104456"/>
          </a:xfrm>
          <a:solidFill>
            <a:srgbClr val="002060"/>
          </a:solidFill>
        </p:spPr>
        <p:txBody>
          <a:bodyPr/>
          <a:lstStyle/>
          <a:p>
            <a:r>
              <a:rPr lang="de-DE" b="1" dirty="0" smtClean="0">
                <a:solidFill>
                  <a:schemeClr val="bg1"/>
                </a:solidFill>
              </a:rPr>
              <a:t>Opioid Substitution </a:t>
            </a:r>
            <a:r>
              <a:rPr lang="de-DE" b="1" dirty="0" err="1" smtClean="0">
                <a:solidFill>
                  <a:schemeClr val="bg1"/>
                </a:solidFill>
              </a:rPr>
              <a:t>Program</a:t>
            </a:r>
            <a:endParaRPr lang="de-AT" sz="2800" dirty="0" smtClean="0">
              <a:solidFill>
                <a:schemeClr val="bg1"/>
              </a:solidFill>
            </a:endParaRPr>
          </a:p>
        </p:txBody>
      </p:sp>
      <p:sp>
        <p:nvSpPr>
          <p:cNvPr id="2" name="Untertitel 1"/>
          <p:cNvSpPr>
            <a:spLocks noGrp="1"/>
          </p:cNvSpPr>
          <p:nvPr>
            <p:ph type="subTitle" idx="1"/>
          </p:nvPr>
        </p:nvSpPr>
        <p:spPr/>
        <p:txBody>
          <a:bodyPr/>
          <a:lstStyle/>
          <a:p>
            <a:endParaRPr lang="de-DE"/>
          </a:p>
        </p:txBody>
      </p:sp>
    </p:spTree>
    <p:extLst>
      <p:ext uri="{BB962C8B-B14F-4D97-AF65-F5344CB8AC3E}">
        <p14:creationId xmlns:p14="http://schemas.microsoft.com/office/powerpoint/2010/main" val="733162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05172" y="188640"/>
            <a:ext cx="8733656" cy="114300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pt-PT" sz="3600" b="1" dirty="0" smtClean="0">
                <a:solidFill>
                  <a:schemeClr val="bg1"/>
                </a:solidFill>
                <a:latin typeface="Arial" charset="0"/>
                <a:cs typeface="Arial" charset="0"/>
              </a:rPr>
              <a:t>OST in Community &amp; Prison worldwide</a:t>
            </a:r>
            <a:r>
              <a:rPr lang="pt-PT" sz="3600" b="1" baseline="30000" dirty="0" smtClean="0">
                <a:solidFill>
                  <a:schemeClr val="bg1"/>
                </a:solidFill>
                <a:latin typeface="Arial" charset="0"/>
                <a:cs typeface="Arial" charset="0"/>
              </a:rPr>
              <a:t>1</a:t>
            </a:r>
            <a:endParaRPr lang="de-DE" sz="3600" b="1" baseline="30000" dirty="0" smtClean="0">
              <a:solidFill>
                <a:schemeClr val="bg1"/>
              </a:solidFill>
            </a:endParaRPr>
          </a:p>
        </p:txBody>
      </p:sp>
      <p:sp>
        <p:nvSpPr>
          <p:cNvPr id="4" name="Textfeld 3"/>
          <p:cNvSpPr txBox="1"/>
          <p:nvPr/>
        </p:nvSpPr>
        <p:spPr>
          <a:xfrm>
            <a:off x="205172" y="6281610"/>
            <a:ext cx="8733656" cy="307777"/>
          </a:xfrm>
          <a:prstGeom prst="rect">
            <a:avLst/>
          </a:prstGeom>
          <a:noFill/>
        </p:spPr>
        <p:txBody>
          <a:bodyPr wrap="square" rtlCol="0">
            <a:spAutoFit/>
          </a:bodyPr>
          <a:lstStyle/>
          <a:p>
            <a:r>
              <a:rPr lang="de-DE" sz="1400" b="1" dirty="0" smtClean="0"/>
              <a:t>1 </a:t>
            </a:r>
            <a:r>
              <a:rPr lang="de-DE" sz="1400" dirty="0" smtClean="0"/>
              <a:t> HRI </a:t>
            </a:r>
            <a:r>
              <a:rPr lang="en-US" sz="1400" dirty="0"/>
              <a:t>(2015): </a:t>
            </a:r>
            <a:r>
              <a:rPr lang="de-DE" sz="1400" b="1" dirty="0"/>
              <a:t>The Global State </a:t>
            </a:r>
            <a:r>
              <a:rPr lang="de-DE" sz="1400" b="1" dirty="0" err="1"/>
              <a:t>of</a:t>
            </a:r>
            <a:r>
              <a:rPr lang="de-DE" sz="1400" b="1" dirty="0"/>
              <a:t> </a:t>
            </a:r>
            <a:r>
              <a:rPr lang="de-DE" sz="1400" b="1" dirty="0" err="1"/>
              <a:t>harm</a:t>
            </a:r>
            <a:r>
              <a:rPr lang="de-DE" sz="1400" b="1" dirty="0"/>
              <a:t> </a:t>
            </a:r>
            <a:r>
              <a:rPr lang="de-DE" sz="1400" b="1" dirty="0" smtClean="0"/>
              <a:t> </a:t>
            </a:r>
            <a:r>
              <a:rPr lang="de-DE" sz="1400" b="1" dirty="0" err="1" smtClean="0"/>
              <a:t>reduction</a:t>
            </a:r>
            <a:endParaRPr lang="de-DE"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71" y="1484784"/>
            <a:ext cx="8435057" cy="476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861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GB" sz="3600" smtClean="0"/>
              <a:t>The PNSP Manual (1/3)</a:t>
            </a:r>
          </a:p>
        </p:txBody>
      </p:sp>
      <p:sp>
        <p:nvSpPr>
          <p:cNvPr id="54275" name="Rectangle 3"/>
          <p:cNvSpPr>
            <a:spLocks noGrp="1" noChangeArrowheads="1"/>
          </p:cNvSpPr>
          <p:nvPr>
            <p:ph idx="4294967295"/>
          </p:nvPr>
        </p:nvSpPr>
        <p:spPr>
          <a:xfrm>
            <a:off x="251520" y="1556792"/>
            <a:ext cx="8892480" cy="5661025"/>
          </a:xfrm>
        </p:spPr>
        <p:txBody>
          <a:bodyPr/>
          <a:lstStyle/>
          <a:p>
            <a:pPr>
              <a:lnSpc>
                <a:spcPct val="90000"/>
              </a:lnSpc>
            </a:pPr>
            <a:r>
              <a:rPr lang="pt-PT" sz="2400" dirty="0">
                <a:latin typeface="Arial" charset="0"/>
                <a:cs typeface="Arial" charset="0"/>
              </a:rPr>
              <a:t>Review of 21 studies (incl. 6 RCTs) shows that OST is effective among the prison population:</a:t>
            </a:r>
          </a:p>
          <a:p>
            <a:pPr>
              <a:lnSpc>
                <a:spcPct val="90000"/>
              </a:lnSpc>
              <a:buNone/>
            </a:pPr>
            <a:r>
              <a:rPr lang="pt-PT" sz="2400" dirty="0">
                <a:latin typeface="Arial" charset="0"/>
                <a:cs typeface="Arial" charset="0"/>
              </a:rPr>
              <a:t>++	reduced heroin use, injecting and syringe-sharing in prison, if doses adequate; </a:t>
            </a:r>
          </a:p>
          <a:p>
            <a:pPr>
              <a:lnSpc>
                <a:spcPct val="90000"/>
              </a:lnSpc>
              <a:buNone/>
            </a:pPr>
            <a:r>
              <a:rPr lang="pt-PT" sz="2400" dirty="0">
                <a:latin typeface="Arial" charset="0"/>
                <a:cs typeface="Arial" charset="0"/>
              </a:rPr>
              <a:t>++	increases in treatment entry and retention after release; </a:t>
            </a:r>
          </a:p>
          <a:p>
            <a:pPr>
              <a:lnSpc>
                <a:spcPct val="90000"/>
              </a:lnSpc>
              <a:buNone/>
            </a:pPr>
            <a:r>
              <a:rPr lang="pt-PT" sz="2400" dirty="0">
                <a:latin typeface="Arial" charset="0"/>
                <a:cs typeface="Arial" charset="0"/>
              </a:rPr>
              <a:t>++	post-release reductions in heroin use;</a:t>
            </a:r>
          </a:p>
          <a:p>
            <a:pPr>
              <a:lnSpc>
                <a:spcPct val="90000"/>
              </a:lnSpc>
              <a:buNone/>
            </a:pPr>
            <a:r>
              <a:rPr lang="pt-PT" sz="2400" dirty="0">
                <a:latin typeface="Arial" charset="0"/>
                <a:cs typeface="Arial" charset="0"/>
              </a:rPr>
              <a:t>+	pre-release OST reduces post-release deaths;</a:t>
            </a:r>
          </a:p>
          <a:p>
            <a:pPr>
              <a:lnSpc>
                <a:spcPct val="90000"/>
              </a:lnSpc>
              <a:buNone/>
            </a:pPr>
            <a:r>
              <a:rPr lang="pt-PT" sz="2400" dirty="0">
                <a:latin typeface="Arial" charset="0"/>
                <a:cs typeface="Arial" charset="0"/>
              </a:rPr>
              <a:t>+/-	evidence regarding crime and re-incarceration equivocal; </a:t>
            </a:r>
          </a:p>
          <a:p>
            <a:pPr>
              <a:lnSpc>
                <a:spcPct val="90000"/>
              </a:lnSpc>
              <a:buNone/>
            </a:pPr>
            <a:r>
              <a:rPr lang="pt-PT" sz="2400" dirty="0">
                <a:latin typeface="Arial" charset="0"/>
                <a:cs typeface="Arial" charset="0"/>
              </a:rPr>
              <a:t>? 	lack of studies addressing effects on incidence HIV/HCV;</a:t>
            </a:r>
          </a:p>
          <a:p>
            <a:pPr>
              <a:lnSpc>
                <a:spcPct val="90000"/>
              </a:lnSpc>
              <a:buNone/>
            </a:pPr>
            <a:r>
              <a:rPr lang="pt-PT" sz="2400" b="1" dirty="0">
                <a:latin typeface="Arial" charset="0"/>
                <a:cs typeface="Arial" charset="0"/>
              </a:rPr>
              <a:t>Disruption of continuity of treatment, especially due to brief periods of imprisonment, associated with very sigificant increases in HCV </a:t>
            </a:r>
            <a:r>
              <a:rPr lang="pt-PT" sz="2400" b="1" dirty="0" smtClean="0">
                <a:latin typeface="Arial" charset="0"/>
                <a:cs typeface="Arial" charset="0"/>
              </a:rPr>
              <a:t>incidence</a:t>
            </a:r>
            <a:r>
              <a:rPr lang="pt-PT" sz="2400" dirty="0">
                <a:latin typeface="Arial" charset="0"/>
                <a:cs typeface="Arial" charset="0"/>
              </a:rPr>
              <a:t>.</a:t>
            </a:r>
            <a:endParaRPr lang="en-GB" sz="2400" dirty="0">
              <a:latin typeface="Arial" charset="0"/>
              <a:cs typeface="Arial" charset="0"/>
            </a:endParaRPr>
          </a:p>
        </p:txBody>
      </p:sp>
      <p:sp>
        <p:nvSpPr>
          <p:cNvPr id="4" name="Rectangle 2"/>
          <p:cNvSpPr txBox="1">
            <a:spLocks noChangeArrowheads="1"/>
          </p:cNvSpPr>
          <p:nvPr/>
        </p:nvSpPr>
        <p:spPr bwMode="auto">
          <a:xfrm>
            <a:off x="609600" y="188640"/>
            <a:ext cx="8534400" cy="114300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pt-PT" sz="4000" b="1" dirty="0">
                <a:solidFill>
                  <a:schemeClr val="bg1"/>
                </a:solidFill>
                <a:latin typeface="Arial" charset="0"/>
                <a:cs typeface="Arial" charset="0"/>
              </a:rPr>
              <a:t>Systematic </a:t>
            </a:r>
            <a:r>
              <a:rPr lang="pt-PT" sz="4000" b="1" dirty="0" smtClean="0">
                <a:solidFill>
                  <a:schemeClr val="bg1"/>
                </a:solidFill>
                <a:latin typeface="Arial" charset="0"/>
                <a:cs typeface="Arial" charset="0"/>
              </a:rPr>
              <a:t>OST review </a:t>
            </a:r>
            <a:r>
              <a:rPr lang="pt-PT" sz="4000" b="1" dirty="0">
                <a:solidFill>
                  <a:schemeClr val="bg1"/>
                </a:solidFill>
                <a:latin typeface="Arial" charset="0"/>
                <a:cs typeface="Arial" charset="0"/>
              </a:rPr>
              <a:t>of </a:t>
            </a:r>
            <a:r>
              <a:rPr lang="pt-PT" sz="4000" b="1" dirty="0" smtClean="0">
                <a:solidFill>
                  <a:schemeClr val="bg1"/>
                </a:solidFill>
                <a:latin typeface="Arial" charset="0"/>
                <a:cs typeface="Arial" charset="0"/>
              </a:rPr>
              <a:t>prison</a:t>
            </a:r>
            <a:r>
              <a:rPr lang="pt-PT" sz="4000" b="1" baseline="30000" dirty="0" smtClean="0">
                <a:solidFill>
                  <a:schemeClr val="bg1"/>
                </a:solidFill>
                <a:latin typeface="Arial" charset="0"/>
                <a:cs typeface="Arial" charset="0"/>
              </a:rPr>
              <a:t>1</a:t>
            </a:r>
            <a:endParaRPr lang="de-DE" sz="3200" b="1" baseline="30000" dirty="0" smtClean="0">
              <a:solidFill>
                <a:schemeClr val="bg1"/>
              </a:solidFill>
            </a:endParaRPr>
          </a:p>
        </p:txBody>
      </p:sp>
      <p:sp>
        <p:nvSpPr>
          <p:cNvPr id="2" name="Textfeld 1"/>
          <p:cNvSpPr txBox="1"/>
          <p:nvPr/>
        </p:nvSpPr>
        <p:spPr>
          <a:xfrm flipH="1">
            <a:off x="251520" y="6349970"/>
            <a:ext cx="7920880" cy="461665"/>
          </a:xfrm>
          <a:prstGeom prst="rect">
            <a:avLst/>
          </a:prstGeom>
          <a:noFill/>
        </p:spPr>
        <p:txBody>
          <a:bodyPr wrap="square" rtlCol="0">
            <a:spAutoFit/>
          </a:bodyPr>
          <a:lstStyle/>
          <a:p>
            <a:pPr eaLnBrk="1" hangingPunct="1"/>
            <a:r>
              <a:rPr lang="pt-PT" sz="2400" b="1" dirty="0" smtClean="0">
                <a:cs typeface="Arial" charset="0"/>
              </a:rPr>
              <a:t>1 </a:t>
            </a:r>
            <a:r>
              <a:rPr lang="pt-PT" dirty="0" smtClean="0">
                <a:cs typeface="Arial" charset="0"/>
              </a:rPr>
              <a:t>Hedrich </a:t>
            </a:r>
            <a:r>
              <a:rPr lang="pt-PT" dirty="0">
                <a:cs typeface="Arial" charset="0"/>
              </a:rPr>
              <a:t>et al. 2012; </a:t>
            </a:r>
            <a:r>
              <a:rPr lang="pt-PT" dirty="0" smtClean="0">
                <a:cs typeface="Arial" charset="0"/>
              </a:rPr>
              <a:t>Addiction</a:t>
            </a:r>
            <a:endParaRPr lang="de-DE" b="1" dirty="0"/>
          </a:p>
        </p:txBody>
      </p:sp>
    </p:spTree>
    <p:extLst>
      <p:ext uri="{BB962C8B-B14F-4D97-AF65-F5344CB8AC3E}">
        <p14:creationId xmlns:p14="http://schemas.microsoft.com/office/powerpoint/2010/main" val="2640271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GB" sz="3600" smtClean="0"/>
              <a:t>The PNSP Manual (1/3)</a:t>
            </a:r>
          </a:p>
        </p:txBody>
      </p:sp>
      <p:sp>
        <p:nvSpPr>
          <p:cNvPr id="54275" name="Rectangle 3"/>
          <p:cNvSpPr>
            <a:spLocks noGrp="1" noChangeArrowheads="1"/>
          </p:cNvSpPr>
          <p:nvPr>
            <p:ph idx="4294967295"/>
          </p:nvPr>
        </p:nvSpPr>
        <p:spPr>
          <a:xfrm>
            <a:off x="338137" y="1556792"/>
            <a:ext cx="8892480" cy="5661025"/>
          </a:xfrm>
        </p:spPr>
        <p:txBody>
          <a:bodyPr/>
          <a:lstStyle/>
          <a:p>
            <a:pPr>
              <a:lnSpc>
                <a:spcPct val="90000"/>
              </a:lnSpc>
            </a:pPr>
            <a:r>
              <a:rPr lang="en-GB" sz="4000" dirty="0">
                <a:latin typeface="Arial" charset="0"/>
                <a:cs typeface="Arial" charset="0"/>
              </a:rPr>
              <a:t>Coverage </a:t>
            </a:r>
            <a:r>
              <a:rPr lang="en-GB" sz="4000" dirty="0" smtClean="0">
                <a:latin typeface="Arial" charset="0"/>
                <a:cs typeface="Arial" charset="0"/>
              </a:rPr>
              <a:t>still low in many countries</a:t>
            </a:r>
            <a:endParaRPr lang="en-GB" sz="4000" dirty="0">
              <a:latin typeface="Arial" charset="0"/>
              <a:cs typeface="Arial" charset="0"/>
            </a:endParaRPr>
          </a:p>
          <a:p>
            <a:pPr>
              <a:lnSpc>
                <a:spcPct val="90000"/>
              </a:lnSpc>
              <a:buClr>
                <a:schemeClr val="tx1"/>
              </a:buClr>
              <a:buFontTx/>
              <a:buChar char="•"/>
            </a:pPr>
            <a:r>
              <a:rPr lang="de-DE" sz="4000" dirty="0" err="1">
                <a:latin typeface="Arial" charset="0"/>
                <a:cs typeface="Arial" charset="0"/>
              </a:rPr>
              <a:t>Detoxification</a:t>
            </a:r>
            <a:r>
              <a:rPr lang="de-DE" sz="4000" dirty="0">
                <a:latin typeface="Arial" charset="0"/>
                <a:cs typeface="Arial" charset="0"/>
              </a:rPr>
              <a:t> </a:t>
            </a:r>
            <a:r>
              <a:rPr lang="de-DE" sz="4000" dirty="0" err="1">
                <a:latin typeface="Arial" charset="0"/>
                <a:cs typeface="Arial" charset="0"/>
              </a:rPr>
              <a:t>models</a:t>
            </a:r>
            <a:r>
              <a:rPr lang="de-DE" sz="4000" dirty="0">
                <a:latin typeface="Arial" charset="0"/>
                <a:cs typeface="Arial" charset="0"/>
              </a:rPr>
              <a:t> </a:t>
            </a:r>
            <a:r>
              <a:rPr lang="de-DE" sz="4000" dirty="0" err="1">
                <a:latin typeface="Arial" charset="0"/>
                <a:cs typeface="Arial" charset="0"/>
              </a:rPr>
              <a:t>heterogenous</a:t>
            </a:r>
            <a:endParaRPr lang="de-DE" sz="4000" dirty="0">
              <a:latin typeface="Arial" charset="0"/>
              <a:cs typeface="Arial" charset="0"/>
            </a:endParaRPr>
          </a:p>
          <a:p>
            <a:pPr>
              <a:lnSpc>
                <a:spcPct val="90000"/>
              </a:lnSpc>
              <a:buClr>
                <a:schemeClr val="tx1"/>
              </a:buClr>
              <a:buFontTx/>
              <a:buChar char="•"/>
            </a:pPr>
            <a:r>
              <a:rPr lang="de-DE" sz="4000" dirty="0">
                <a:latin typeface="Arial" charset="0"/>
                <a:cs typeface="Arial" charset="0"/>
              </a:rPr>
              <a:t>Maintenance </a:t>
            </a:r>
            <a:r>
              <a:rPr lang="de-DE" sz="4000" dirty="0" err="1">
                <a:latin typeface="Arial" charset="0"/>
                <a:cs typeface="Arial" charset="0"/>
              </a:rPr>
              <a:t>varies</a:t>
            </a:r>
            <a:endParaRPr lang="de-DE" sz="4000" dirty="0">
              <a:latin typeface="Arial" charset="0"/>
              <a:cs typeface="Arial" charset="0"/>
            </a:endParaRPr>
          </a:p>
          <a:p>
            <a:pPr>
              <a:lnSpc>
                <a:spcPct val="90000"/>
              </a:lnSpc>
              <a:buClr>
                <a:schemeClr val="tx1"/>
              </a:buClr>
              <a:buFontTx/>
              <a:buChar char="•"/>
            </a:pPr>
            <a:r>
              <a:rPr lang="de-DE" sz="4000" dirty="0">
                <a:latin typeface="Arial" charset="0"/>
                <a:cs typeface="Arial" charset="0"/>
              </a:rPr>
              <a:t>OST </a:t>
            </a:r>
            <a:r>
              <a:rPr lang="de-DE" sz="4000" dirty="0" err="1">
                <a:latin typeface="Arial" charset="0"/>
                <a:cs typeface="Arial" charset="0"/>
              </a:rPr>
              <a:t>as</a:t>
            </a:r>
            <a:r>
              <a:rPr lang="de-DE" sz="4000" dirty="0">
                <a:latin typeface="Arial" charset="0"/>
                <a:cs typeface="Arial" charset="0"/>
              </a:rPr>
              <a:t> </a:t>
            </a:r>
            <a:r>
              <a:rPr lang="de-DE" sz="4000" dirty="0" err="1">
                <a:latin typeface="Arial" charset="0"/>
                <a:cs typeface="Arial" charset="0"/>
              </a:rPr>
              <a:t>relapse</a:t>
            </a:r>
            <a:r>
              <a:rPr lang="de-DE" sz="4000" dirty="0">
                <a:latin typeface="Arial" charset="0"/>
                <a:cs typeface="Arial" charset="0"/>
              </a:rPr>
              <a:t> </a:t>
            </a:r>
            <a:r>
              <a:rPr lang="de-DE" sz="4000" dirty="0" err="1">
                <a:latin typeface="Arial" charset="0"/>
                <a:cs typeface="Arial" charset="0"/>
              </a:rPr>
              <a:t>prevention</a:t>
            </a:r>
            <a:r>
              <a:rPr lang="de-DE" sz="4000" dirty="0">
                <a:latin typeface="Arial" charset="0"/>
                <a:cs typeface="Arial" charset="0"/>
              </a:rPr>
              <a:t> </a:t>
            </a:r>
            <a:r>
              <a:rPr lang="de-DE" sz="4000" dirty="0" err="1">
                <a:latin typeface="Arial" charset="0"/>
                <a:cs typeface="Arial" charset="0"/>
              </a:rPr>
              <a:t>only</a:t>
            </a:r>
            <a:r>
              <a:rPr lang="de-DE" sz="4000" dirty="0">
                <a:latin typeface="Arial" charset="0"/>
                <a:cs typeface="Arial" charset="0"/>
              </a:rPr>
              <a:t> in </a:t>
            </a:r>
            <a:r>
              <a:rPr lang="de-DE" sz="4000" dirty="0" err="1">
                <a:latin typeface="Arial" charset="0"/>
                <a:cs typeface="Arial" charset="0"/>
              </a:rPr>
              <a:t>few</a:t>
            </a:r>
            <a:r>
              <a:rPr lang="de-DE" sz="4000" dirty="0">
                <a:latin typeface="Arial" charset="0"/>
                <a:cs typeface="Arial" charset="0"/>
              </a:rPr>
              <a:t> countries</a:t>
            </a:r>
          </a:p>
          <a:p>
            <a:pPr>
              <a:lnSpc>
                <a:spcPct val="90000"/>
              </a:lnSpc>
              <a:buClr>
                <a:schemeClr val="tx1"/>
              </a:buClr>
              <a:buFontTx/>
              <a:buChar char="•"/>
            </a:pPr>
            <a:r>
              <a:rPr lang="de-DE" sz="4000" dirty="0">
                <a:latin typeface="Arial" charset="0"/>
                <a:cs typeface="Arial" charset="0"/>
              </a:rPr>
              <a:t>OST </a:t>
            </a:r>
            <a:r>
              <a:rPr lang="de-DE" sz="4000" dirty="0" err="1">
                <a:latin typeface="Arial" charset="0"/>
                <a:cs typeface="Arial" charset="0"/>
              </a:rPr>
              <a:t>provision</a:t>
            </a:r>
            <a:r>
              <a:rPr lang="de-DE" sz="4000" dirty="0">
                <a:latin typeface="Arial" charset="0"/>
                <a:cs typeface="Arial" charset="0"/>
              </a:rPr>
              <a:t> in </a:t>
            </a:r>
            <a:r>
              <a:rPr lang="de-DE" sz="4000" dirty="0" err="1">
                <a:latin typeface="Arial" charset="0"/>
                <a:cs typeface="Arial" charset="0"/>
              </a:rPr>
              <a:t>prisons</a:t>
            </a:r>
            <a:r>
              <a:rPr lang="de-DE" sz="4000" dirty="0">
                <a:latin typeface="Arial" charset="0"/>
                <a:cs typeface="Arial" charset="0"/>
              </a:rPr>
              <a:t> </a:t>
            </a:r>
            <a:r>
              <a:rPr lang="de-DE" sz="4000" dirty="0" err="1" smtClean="0">
                <a:latin typeface="Arial" charset="0"/>
                <a:cs typeface="Arial" charset="0"/>
              </a:rPr>
              <a:t>varies</a:t>
            </a:r>
            <a:r>
              <a:rPr lang="de-DE" sz="4000" dirty="0" smtClean="0">
                <a:latin typeface="Arial" charset="0"/>
                <a:cs typeface="Arial" charset="0"/>
              </a:rPr>
              <a:t>: </a:t>
            </a:r>
            <a:endParaRPr lang="de-DE" sz="4000" dirty="0">
              <a:latin typeface="Arial" charset="0"/>
              <a:cs typeface="Arial" charset="0"/>
            </a:endParaRPr>
          </a:p>
          <a:p>
            <a:pPr>
              <a:lnSpc>
                <a:spcPct val="90000"/>
              </a:lnSpc>
              <a:buClr>
                <a:schemeClr val="tx1"/>
              </a:buClr>
              <a:buFontTx/>
              <a:buChar char="•"/>
            </a:pPr>
            <a:r>
              <a:rPr lang="de-DE" sz="2000" dirty="0" err="1" smtClean="0">
                <a:latin typeface="Times New Roman" pitchFamily="18" charset="0"/>
              </a:rPr>
              <a:t>from</a:t>
            </a:r>
            <a:r>
              <a:rPr lang="de-DE" sz="2000" dirty="0" smtClean="0">
                <a:latin typeface="Times New Roman" pitchFamily="18" charset="0"/>
              </a:rPr>
              <a:t> </a:t>
            </a:r>
            <a:r>
              <a:rPr lang="de-DE" sz="2000" dirty="0" err="1">
                <a:latin typeface="Times New Roman" pitchFamily="18" charset="0"/>
              </a:rPr>
              <a:t>country</a:t>
            </a:r>
            <a:r>
              <a:rPr lang="de-DE" sz="2000" dirty="0">
                <a:latin typeface="Times New Roman" pitchFamily="18" charset="0"/>
              </a:rPr>
              <a:t> </a:t>
            </a:r>
            <a:r>
              <a:rPr lang="de-DE" sz="2000" dirty="0" err="1">
                <a:latin typeface="Times New Roman" pitchFamily="18" charset="0"/>
              </a:rPr>
              <a:t>to</a:t>
            </a:r>
            <a:r>
              <a:rPr lang="de-DE" sz="2000" dirty="0">
                <a:latin typeface="Times New Roman" pitchFamily="18" charset="0"/>
              </a:rPr>
              <a:t> </a:t>
            </a:r>
            <a:r>
              <a:rPr lang="de-DE" sz="2000" dirty="0" err="1">
                <a:latin typeface="Times New Roman" pitchFamily="18" charset="0"/>
              </a:rPr>
              <a:t>country</a:t>
            </a:r>
            <a:r>
              <a:rPr lang="de-DE" sz="2000" dirty="0">
                <a:latin typeface="Times New Roman" pitchFamily="18" charset="0"/>
              </a:rPr>
              <a:t>, </a:t>
            </a:r>
          </a:p>
          <a:p>
            <a:pPr>
              <a:lnSpc>
                <a:spcPct val="90000"/>
              </a:lnSpc>
              <a:buClr>
                <a:schemeClr val="tx1"/>
              </a:buClr>
              <a:buFontTx/>
              <a:buChar char="•"/>
            </a:pPr>
            <a:r>
              <a:rPr lang="de-DE" sz="2000" dirty="0" err="1">
                <a:latin typeface="Times New Roman" pitchFamily="18" charset="0"/>
              </a:rPr>
              <a:t>from</a:t>
            </a:r>
            <a:r>
              <a:rPr lang="de-DE" sz="2000" dirty="0">
                <a:latin typeface="Times New Roman" pitchFamily="18" charset="0"/>
              </a:rPr>
              <a:t> </a:t>
            </a:r>
            <a:r>
              <a:rPr lang="de-DE" sz="2000" dirty="0" err="1">
                <a:latin typeface="Times New Roman" pitchFamily="18" charset="0"/>
              </a:rPr>
              <a:t>region</a:t>
            </a:r>
            <a:r>
              <a:rPr lang="de-DE" sz="2000" dirty="0">
                <a:latin typeface="Times New Roman" pitchFamily="18" charset="0"/>
              </a:rPr>
              <a:t> </a:t>
            </a:r>
            <a:r>
              <a:rPr lang="de-DE" sz="2000" dirty="0" err="1">
                <a:latin typeface="Times New Roman" pitchFamily="18" charset="0"/>
              </a:rPr>
              <a:t>to</a:t>
            </a:r>
            <a:r>
              <a:rPr lang="de-DE" sz="2000" dirty="0">
                <a:latin typeface="Times New Roman" pitchFamily="18" charset="0"/>
              </a:rPr>
              <a:t> </a:t>
            </a:r>
            <a:r>
              <a:rPr lang="de-DE" sz="2000" dirty="0" err="1">
                <a:latin typeface="Times New Roman" pitchFamily="18" charset="0"/>
              </a:rPr>
              <a:t>region</a:t>
            </a:r>
            <a:r>
              <a:rPr lang="de-DE" sz="2000" dirty="0">
                <a:latin typeface="Times New Roman" pitchFamily="18" charset="0"/>
              </a:rPr>
              <a:t>, </a:t>
            </a:r>
          </a:p>
          <a:p>
            <a:pPr>
              <a:lnSpc>
                <a:spcPct val="90000"/>
              </a:lnSpc>
              <a:buClr>
                <a:schemeClr val="tx1"/>
              </a:buClr>
              <a:buFontTx/>
              <a:buChar char="•"/>
            </a:pPr>
            <a:r>
              <a:rPr lang="de-DE" sz="2000" dirty="0" err="1">
                <a:latin typeface="Times New Roman" pitchFamily="18" charset="0"/>
              </a:rPr>
              <a:t>from</a:t>
            </a:r>
            <a:r>
              <a:rPr lang="de-DE" sz="2000" dirty="0">
                <a:latin typeface="Times New Roman" pitchFamily="18" charset="0"/>
              </a:rPr>
              <a:t> </a:t>
            </a:r>
            <a:r>
              <a:rPr lang="de-DE" sz="2000" dirty="0" err="1">
                <a:latin typeface="Times New Roman" pitchFamily="18" charset="0"/>
              </a:rPr>
              <a:t>prison</a:t>
            </a:r>
            <a:r>
              <a:rPr lang="de-DE" sz="2000" dirty="0">
                <a:latin typeface="Times New Roman" pitchFamily="18" charset="0"/>
              </a:rPr>
              <a:t> </a:t>
            </a:r>
            <a:r>
              <a:rPr lang="de-DE" sz="2000" dirty="0" err="1">
                <a:latin typeface="Times New Roman" pitchFamily="18" charset="0"/>
              </a:rPr>
              <a:t>to</a:t>
            </a:r>
            <a:r>
              <a:rPr lang="de-DE" sz="2000" dirty="0">
                <a:latin typeface="Times New Roman" pitchFamily="18" charset="0"/>
              </a:rPr>
              <a:t> </a:t>
            </a:r>
            <a:r>
              <a:rPr lang="de-DE" sz="2000" dirty="0" err="1">
                <a:latin typeface="Times New Roman" pitchFamily="18" charset="0"/>
              </a:rPr>
              <a:t>prison</a:t>
            </a:r>
            <a:r>
              <a:rPr lang="de-DE" sz="2000" dirty="0">
                <a:latin typeface="Times New Roman" pitchFamily="18" charset="0"/>
              </a:rPr>
              <a:t>, </a:t>
            </a:r>
            <a:endParaRPr lang="de-DE" sz="2000" dirty="0" smtClean="0">
              <a:latin typeface="Times New Roman" pitchFamily="18" charset="0"/>
            </a:endParaRPr>
          </a:p>
          <a:p>
            <a:pPr>
              <a:lnSpc>
                <a:spcPct val="90000"/>
              </a:lnSpc>
              <a:buClr>
                <a:schemeClr val="tx1"/>
              </a:buClr>
              <a:buFontTx/>
              <a:buChar char="•"/>
            </a:pPr>
            <a:r>
              <a:rPr lang="de-DE" sz="2000" dirty="0" err="1" smtClean="0">
                <a:latin typeface="Times New Roman" pitchFamily="18" charset="0"/>
              </a:rPr>
              <a:t>from</a:t>
            </a:r>
            <a:r>
              <a:rPr lang="de-DE" sz="2000" dirty="0" smtClean="0">
                <a:latin typeface="Times New Roman" pitchFamily="18" charset="0"/>
              </a:rPr>
              <a:t> </a:t>
            </a:r>
            <a:r>
              <a:rPr lang="de-DE" sz="2000" dirty="0" err="1">
                <a:latin typeface="Times New Roman" pitchFamily="18" charset="0"/>
              </a:rPr>
              <a:t>doctor</a:t>
            </a:r>
            <a:r>
              <a:rPr lang="de-DE" sz="2000" dirty="0">
                <a:latin typeface="Times New Roman" pitchFamily="18" charset="0"/>
              </a:rPr>
              <a:t> </a:t>
            </a:r>
            <a:r>
              <a:rPr lang="de-DE" sz="2000" dirty="0" err="1">
                <a:latin typeface="Times New Roman" pitchFamily="18" charset="0"/>
              </a:rPr>
              <a:t>to</a:t>
            </a:r>
            <a:r>
              <a:rPr lang="de-DE" sz="2000" dirty="0">
                <a:latin typeface="Times New Roman" pitchFamily="18" charset="0"/>
              </a:rPr>
              <a:t> </a:t>
            </a:r>
            <a:r>
              <a:rPr lang="de-DE" sz="2000" dirty="0" err="1">
                <a:latin typeface="Times New Roman" pitchFamily="18" charset="0"/>
              </a:rPr>
              <a:t>doctor</a:t>
            </a:r>
            <a:r>
              <a:rPr lang="de-DE" sz="2000" dirty="0">
                <a:latin typeface="Times New Roman" pitchFamily="18" charset="0"/>
              </a:rPr>
              <a:t> </a:t>
            </a:r>
            <a:r>
              <a:rPr lang="de-DE" sz="2000" dirty="0" err="1">
                <a:latin typeface="Times New Roman" pitchFamily="18" charset="0"/>
              </a:rPr>
              <a:t>within</a:t>
            </a:r>
            <a:r>
              <a:rPr lang="de-DE" sz="2000" dirty="0">
                <a:latin typeface="Times New Roman" pitchFamily="18" charset="0"/>
              </a:rPr>
              <a:t> </a:t>
            </a:r>
            <a:r>
              <a:rPr lang="de-DE" sz="2000" dirty="0" err="1">
                <a:latin typeface="Times New Roman" pitchFamily="18" charset="0"/>
              </a:rPr>
              <a:t>the</a:t>
            </a:r>
            <a:r>
              <a:rPr lang="de-DE" sz="2000" dirty="0">
                <a:latin typeface="Times New Roman" pitchFamily="18" charset="0"/>
              </a:rPr>
              <a:t> same </a:t>
            </a:r>
            <a:r>
              <a:rPr lang="de-DE" sz="2000" dirty="0" err="1">
                <a:latin typeface="Times New Roman" pitchFamily="18" charset="0"/>
              </a:rPr>
              <a:t>prison</a:t>
            </a:r>
            <a:endParaRPr lang="de-DE" sz="2000" dirty="0">
              <a:latin typeface="Times New Roman" pitchFamily="18" charset="0"/>
            </a:endParaRPr>
          </a:p>
          <a:p>
            <a:pPr>
              <a:lnSpc>
                <a:spcPct val="90000"/>
              </a:lnSpc>
            </a:pPr>
            <a:endParaRPr lang="en-GB" sz="4000" dirty="0">
              <a:latin typeface="Arial" charset="0"/>
              <a:cs typeface="Arial" charset="0"/>
            </a:endParaRPr>
          </a:p>
        </p:txBody>
      </p:sp>
      <p:sp>
        <p:nvSpPr>
          <p:cNvPr id="4" name="Rectangle 2"/>
          <p:cNvSpPr txBox="1">
            <a:spLocks noChangeArrowheads="1"/>
          </p:cNvSpPr>
          <p:nvPr/>
        </p:nvSpPr>
        <p:spPr bwMode="auto">
          <a:xfrm>
            <a:off x="323528" y="188640"/>
            <a:ext cx="8496944" cy="114300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pt-PT" sz="3600" b="1" dirty="0" smtClean="0">
                <a:solidFill>
                  <a:schemeClr val="bg1"/>
                </a:solidFill>
                <a:latin typeface="Arial" charset="0"/>
                <a:cs typeface="Arial" charset="0"/>
              </a:rPr>
              <a:t>30y OST in European prisons</a:t>
            </a:r>
          </a:p>
          <a:p>
            <a:pPr eaLnBrk="1" hangingPunct="1"/>
            <a:r>
              <a:rPr lang="en-GB" sz="3600" b="1" dirty="0" smtClean="0">
                <a:solidFill>
                  <a:srgbClr val="FF0000"/>
                </a:solidFill>
              </a:rPr>
              <a:t>Where </a:t>
            </a:r>
            <a:r>
              <a:rPr lang="en-GB" sz="3600" b="1" dirty="0">
                <a:solidFill>
                  <a:srgbClr val="FF0000"/>
                </a:solidFill>
              </a:rPr>
              <a:t>have we got from here?</a:t>
            </a:r>
            <a:endParaRPr lang="de-DE" sz="3600" b="1" baseline="30000" dirty="0" smtClean="0">
              <a:solidFill>
                <a:schemeClr val="bg1"/>
              </a:solidFill>
            </a:endParaRPr>
          </a:p>
        </p:txBody>
      </p:sp>
    </p:spTree>
    <p:extLst>
      <p:ext uri="{BB962C8B-B14F-4D97-AF65-F5344CB8AC3E}">
        <p14:creationId xmlns:p14="http://schemas.microsoft.com/office/powerpoint/2010/main" val="3494459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457200" y="274638"/>
            <a:ext cx="8507288" cy="1143000"/>
          </a:xfrm>
          <a:solidFill>
            <a:srgbClr val="002060"/>
          </a:solidFill>
        </p:spPr>
        <p:txBody>
          <a:bodyPr/>
          <a:lstStyle/>
          <a:p>
            <a:pPr eaLnBrk="1" hangingPunct="1"/>
            <a:r>
              <a:rPr lang="en-US" sz="4000" b="1" dirty="0">
                <a:solidFill>
                  <a:schemeClr val="bg1"/>
                </a:solidFill>
              </a:rPr>
              <a:t>European Court of Human Rights in the </a:t>
            </a:r>
            <a:r>
              <a:rPr lang="en-US" sz="4000" b="1" dirty="0" smtClean="0">
                <a:solidFill>
                  <a:schemeClr val="bg1"/>
                </a:solidFill>
              </a:rPr>
              <a:t>case of </a:t>
            </a:r>
            <a:r>
              <a:rPr lang="en-US" sz="4000" b="1" dirty="0" err="1" smtClean="0">
                <a:solidFill>
                  <a:schemeClr val="bg1"/>
                </a:solidFill>
              </a:rPr>
              <a:t>Wenner</a:t>
            </a:r>
            <a:r>
              <a:rPr lang="en-US" sz="4000" b="1" dirty="0" smtClean="0">
                <a:solidFill>
                  <a:schemeClr val="bg1"/>
                </a:solidFill>
              </a:rPr>
              <a:t> vs. Germany</a:t>
            </a:r>
            <a:endParaRPr lang="de-DE" sz="3200" b="1" dirty="0" smtClean="0">
              <a:solidFill>
                <a:schemeClr val="bg1"/>
              </a:solidFill>
            </a:endParaRPr>
          </a:p>
        </p:txBody>
      </p:sp>
      <p:sp>
        <p:nvSpPr>
          <p:cNvPr id="72707" name="Rectangle 3"/>
          <p:cNvSpPr>
            <a:spLocks noGrp="1" noChangeArrowheads="1"/>
          </p:cNvSpPr>
          <p:nvPr>
            <p:ph type="body" idx="4294967295"/>
          </p:nvPr>
        </p:nvSpPr>
        <p:spPr>
          <a:xfrm>
            <a:off x="457200" y="1600200"/>
            <a:ext cx="8229600" cy="5257800"/>
          </a:xfrm>
        </p:spPr>
        <p:txBody>
          <a:bodyPr/>
          <a:lstStyle/>
          <a:p>
            <a:pPr eaLnBrk="1" hangingPunct="1">
              <a:lnSpc>
                <a:spcPct val="90000"/>
              </a:lnSpc>
              <a:buFontTx/>
              <a:buChar char="•"/>
            </a:pPr>
            <a:endParaRPr lang="de-DE" dirty="0" smtClean="0"/>
          </a:p>
          <a:p>
            <a:pPr eaLnBrk="1" hangingPunct="1">
              <a:lnSpc>
                <a:spcPct val="90000"/>
              </a:lnSpc>
              <a:buFontTx/>
              <a:buChar char="•"/>
            </a:pPr>
            <a:endParaRPr lang="de-DE" dirty="0" smtClean="0"/>
          </a:p>
        </p:txBody>
      </p:sp>
      <p:sp>
        <p:nvSpPr>
          <p:cNvPr id="4" name="Rectangle 3"/>
          <p:cNvSpPr txBox="1">
            <a:spLocks noChangeArrowheads="1"/>
          </p:cNvSpPr>
          <p:nvPr/>
        </p:nvSpPr>
        <p:spPr bwMode="auto">
          <a:xfrm>
            <a:off x="465973" y="1772816"/>
            <a:ext cx="8678027"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dirty="0"/>
              <a:t>manifest and long term </a:t>
            </a:r>
            <a:r>
              <a:rPr lang="en-US" dirty="0" smtClean="0"/>
              <a:t>dependence to opioids</a:t>
            </a:r>
          </a:p>
          <a:p>
            <a:pPr>
              <a:lnSpc>
                <a:spcPct val="80000"/>
              </a:lnSpc>
            </a:pPr>
            <a:r>
              <a:rPr lang="en-US" dirty="0" smtClean="0"/>
              <a:t>denial of opioid </a:t>
            </a:r>
            <a:r>
              <a:rPr lang="en-US" dirty="0"/>
              <a:t>substitution treatment (OST) in </a:t>
            </a:r>
            <a:r>
              <a:rPr lang="en-US" dirty="0" smtClean="0"/>
              <a:t>Bavarian/German prison </a:t>
            </a:r>
          </a:p>
          <a:p>
            <a:pPr>
              <a:lnSpc>
                <a:spcPct val="80000"/>
              </a:lnSpc>
            </a:pPr>
            <a:r>
              <a:rPr lang="en-US" dirty="0"/>
              <a:t>The Court </a:t>
            </a:r>
            <a:r>
              <a:rPr lang="en-US" dirty="0" smtClean="0"/>
              <a:t>found </a:t>
            </a:r>
            <a:r>
              <a:rPr lang="en-US" dirty="0"/>
              <a:t>that the physical and mental strain that </a:t>
            </a:r>
            <a:r>
              <a:rPr lang="en-US" dirty="0" err="1"/>
              <a:t>Mr</a:t>
            </a:r>
            <a:r>
              <a:rPr lang="en-US" dirty="0"/>
              <a:t> </a:t>
            </a:r>
            <a:r>
              <a:rPr lang="en-US" dirty="0" err="1"/>
              <a:t>Wenner</a:t>
            </a:r>
            <a:r>
              <a:rPr lang="en-US" dirty="0"/>
              <a:t> suffered as a result of his untreated or inadequately treated health condition could, in principle, amount to inhuman or degrading treatment</a:t>
            </a:r>
            <a:r>
              <a:rPr lang="en-US" dirty="0" smtClean="0"/>
              <a:t>.</a:t>
            </a:r>
          </a:p>
          <a:p>
            <a:pPr>
              <a:lnSpc>
                <a:spcPct val="80000"/>
              </a:lnSpc>
            </a:pPr>
            <a:r>
              <a:rPr lang="en-US" dirty="0"/>
              <a:t>the failure to adequately assess </a:t>
            </a:r>
            <a:r>
              <a:rPr lang="en-US" dirty="0" smtClean="0"/>
              <a:t>Mr. </a:t>
            </a:r>
            <a:r>
              <a:rPr lang="en-US" dirty="0" err="1"/>
              <a:t>Wenner’s</a:t>
            </a:r>
            <a:r>
              <a:rPr lang="en-US" dirty="0"/>
              <a:t> treatment needs involved a violation of the prohibition of inhuman or degrading </a:t>
            </a:r>
            <a:r>
              <a:rPr lang="en-US" dirty="0" smtClean="0"/>
              <a:t>treatment</a:t>
            </a:r>
            <a:endParaRPr lang="en-US" sz="2400" dirty="0" smtClean="0"/>
          </a:p>
          <a:p>
            <a:pPr>
              <a:lnSpc>
                <a:spcPct val="80000"/>
              </a:lnSpc>
            </a:pPr>
            <a:endParaRPr lang="en-US" sz="2400" dirty="0" smtClean="0"/>
          </a:p>
          <a:p>
            <a:pPr>
              <a:lnSpc>
                <a:spcPct val="80000"/>
              </a:lnSpc>
            </a:pPr>
            <a:endParaRPr lang="de-DE" sz="2400" dirty="0"/>
          </a:p>
        </p:txBody>
      </p:sp>
    </p:spTree>
    <p:extLst>
      <p:ext uri="{BB962C8B-B14F-4D97-AF65-F5344CB8AC3E}">
        <p14:creationId xmlns:p14="http://schemas.microsoft.com/office/powerpoint/2010/main" val="295955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92" y="620713"/>
            <a:ext cx="3783360" cy="5737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908720"/>
            <a:ext cx="4859337" cy="4454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485680" y="5983418"/>
            <a:ext cx="4464496" cy="646331"/>
          </a:xfrm>
          <a:prstGeom prst="rect">
            <a:avLst/>
          </a:prstGeom>
          <a:noFill/>
        </p:spPr>
        <p:txBody>
          <a:bodyPr wrap="square" rtlCol="0">
            <a:spAutoFit/>
          </a:bodyPr>
          <a:lstStyle/>
          <a:p>
            <a:r>
              <a:rPr lang="de-DE" b="1" dirty="0" smtClean="0">
                <a:solidFill>
                  <a:srgbClr val="FF0000"/>
                </a:solidFill>
              </a:rPr>
              <a:t>HAREACT: English, </a:t>
            </a:r>
            <a:r>
              <a:rPr lang="de-DE" b="1" dirty="0" err="1" smtClean="0">
                <a:solidFill>
                  <a:srgbClr val="FF0000"/>
                </a:solidFill>
              </a:rPr>
              <a:t>Russian</a:t>
            </a:r>
            <a:r>
              <a:rPr lang="de-DE" b="1" dirty="0" smtClean="0">
                <a:solidFill>
                  <a:srgbClr val="FF0000"/>
                </a:solidFill>
              </a:rPr>
              <a:t>, German, </a:t>
            </a:r>
            <a:r>
              <a:rPr lang="de-DE" b="1" dirty="0" err="1" smtClean="0">
                <a:solidFill>
                  <a:srgbClr val="FF0000"/>
                </a:solidFill>
              </a:rPr>
              <a:t>Polish</a:t>
            </a:r>
            <a:r>
              <a:rPr lang="de-DE" b="1" dirty="0" smtClean="0">
                <a:solidFill>
                  <a:srgbClr val="FF0000"/>
                </a:solidFill>
              </a:rPr>
              <a:t>  </a:t>
            </a:r>
            <a:r>
              <a:rPr lang="de-DE" b="1" dirty="0" err="1" smtClean="0">
                <a:solidFill>
                  <a:srgbClr val="FF0000"/>
                </a:solidFill>
              </a:rPr>
              <a:t>language</a:t>
            </a:r>
            <a:endParaRPr lang="de-DE" b="1" dirty="0">
              <a:solidFill>
                <a:srgbClr val="FF0000"/>
              </a:solidFill>
            </a:endParaRPr>
          </a:p>
        </p:txBody>
      </p:sp>
    </p:spTree>
    <p:extLst>
      <p:ext uri="{BB962C8B-B14F-4D97-AF65-F5344CB8AC3E}">
        <p14:creationId xmlns:p14="http://schemas.microsoft.com/office/powerpoint/2010/main" val="3199007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24544" y="-3123728"/>
            <a:ext cx="9793088" cy="10513168"/>
          </a:xfrm>
          <a:solidFill>
            <a:srgbClr val="002060"/>
          </a:solidFill>
        </p:spPr>
        <p:txBody>
          <a:bodyPr/>
          <a:lstStyle/>
          <a:p>
            <a:pPr eaLnBrk="1" hangingPunct="1"/>
            <a:r>
              <a:rPr lang="de-DE" sz="4000" b="1" dirty="0" err="1" smtClean="0">
                <a:solidFill>
                  <a:schemeClr val="bg1"/>
                </a:solidFill>
              </a:rPr>
              <a:t>Prison-</a:t>
            </a:r>
            <a:r>
              <a:rPr lang="de-DE" sz="4000" b="1" dirty="0" err="1">
                <a:solidFill>
                  <a:schemeClr val="bg1"/>
                </a:solidFill>
              </a:rPr>
              <a:t>B</a:t>
            </a:r>
            <a:r>
              <a:rPr lang="de-DE" sz="4000" b="1" dirty="0" err="1" smtClean="0">
                <a:solidFill>
                  <a:schemeClr val="bg1"/>
                </a:solidFill>
              </a:rPr>
              <a:t>ased</a:t>
            </a:r>
            <a:r>
              <a:rPr lang="de-DE" sz="4000" b="1" dirty="0" smtClean="0">
                <a:solidFill>
                  <a:schemeClr val="bg1"/>
                </a:solidFill>
              </a:rPr>
              <a:t> </a:t>
            </a:r>
            <a:r>
              <a:rPr lang="de-DE" sz="4000" b="1" dirty="0" err="1" smtClean="0">
                <a:solidFill>
                  <a:schemeClr val="bg1"/>
                </a:solidFill>
              </a:rPr>
              <a:t>Needle</a:t>
            </a:r>
            <a:r>
              <a:rPr lang="de-DE" sz="4000" b="1" dirty="0" smtClean="0">
                <a:solidFill>
                  <a:schemeClr val="bg1"/>
                </a:solidFill>
              </a:rPr>
              <a:t> </a:t>
            </a:r>
            <a:br>
              <a:rPr lang="de-DE" sz="4000" b="1" dirty="0" smtClean="0">
                <a:solidFill>
                  <a:schemeClr val="bg1"/>
                </a:solidFill>
              </a:rPr>
            </a:br>
            <a:r>
              <a:rPr lang="de-DE" sz="4000" b="1" dirty="0" smtClean="0">
                <a:solidFill>
                  <a:schemeClr val="bg1"/>
                </a:solidFill>
              </a:rPr>
              <a:t>Exchange Programmes (PNSP)</a:t>
            </a:r>
            <a:br>
              <a:rPr lang="de-DE" sz="4000" b="1" dirty="0" smtClean="0">
                <a:solidFill>
                  <a:schemeClr val="bg1"/>
                </a:solidFill>
              </a:rPr>
            </a:br>
            <a:r>
              <a:rPr lang="de-DE" sz="2000" b="1" dirty="0" smtClean="0">
                <a:solidFill>
                  <a:schemeClr val="bg1"/>
                </a:solidFill>
              </a:rPr>
              <a:t>in 60 </a:t>
            </a:r>
            <a:r>
              <a:rPr lang="de-DE" sz="2000" b="1" dirty="0" err="1" smtClean="0">
                <a:solidFill>
                  <a:schemeClr val="bg1"/>
                </a:solidFill>
              </a:rPr>
              <a:t>prisons</a:t>
            </a:r>
            <a:r>
              <a:rPr lang="de-DE" sz="2000" b="1" dirty="0" smtClean="0">
                <a:solidFill>
                  <a:schemeClr val="bg1"/>
                </a:solidFill>
              </a:rPr>
              <a:t> </a:t>
            </a:r>
            <a:r>
              <a:rPr lang="de-DE" sz="2000" b="1" dirty="0" err="1" smtClean="0">
                <a:solidFill>
                  <a:schemeClr val="bg1"/>
                </a:solidFill>
              </a:rPr>
              <a:t>worldwide</a:t>
            </a:r>
            <a:r>
              <a:rPr lang="de-DE" sz="2000" b="1" dirty="0" smtClean="0">
                <a:solidFill>
                  <a:schemeClr val="bg1"/>
                </a:solidFill>
              </a:rPr>
              <a:t> – 9 countries</a:t>
            </a:r>
            <a:r>
              <a:rPr lang="de-DE" sz="4000" b="1" dirty="0" smtClean="0">
                <a:solidFill>
                  <a:schemeClr val="bg1"/>
                </a:solidFill>
              </a:rPr>
              <a:t/>
            </a:r>
            <a:br>
              <a:rPr lang="de-DE" sz="4000" b="1" dirty="0" smtClean="0">
                <a:solidFill>
                  <a:schemeClr val="bg1"/>
                </a:solidFill>
              </a:rPr>
            </a:br>
            <a:r>
              <a:rPr lang="de-DE" sz="4000" b="1" dirty="0" smtClean="0">
                <a:solidFill>
                  <a:schemeClr val="bg1"/>
                </a:solidFill>
              </a:rPr>
              <a:t/>
            </a:r>
            <a:br>
              <a:rPr lang="de-DE" sz="4000" b="1" dirty="0" smtClean="0">
                <a:solidFill>
                  <a:schemeClr val="bg1"/>
                </a:solidFill>
              </a:rPr>
            </a:br>
            <a:endParaRPr lang="de-DE" sz="3200" b="1" dirty="0" smtClean="0">
              <a:solidFill>
                <a:schemeClr val="bg1"/>
              </a:solidFill>
            </a:endParaRPr>
          </a:p>
        </p:txBody>
      </p:sp>
      <p:sp>
        <p:nvSpPr>
          <p:cNvPr id="72707" name="Rectangle 3"/>
          <p:cNvSpPr>
            <a:spLocks noGrp="1" noChangeArrowheads="1"/>
          </p:cNvSpPr>
          <p:nvPr>
            <p:ph type="body" idx="4294967295"/>
          </p:nvPr>
        </p:nvSpPr>
        <p:spPr>
          <a:xfrm>
            <a:off x="1066776" y="2706936"/>
            <a:ext cx="8229600" cy="4133056"/>
          </a:xfrm>
        </p:spPr>
        <p:txBody>
          <a:bodyPr/>
          <a:lstStyle/>
          <a:p>
            <a:pPr eaLnBrk="1" hangingPunct="1">
              <a:lnSpc>
                <a:spcPct val="90000"/>
              </a:lnSpc>
              <a:buFontTx/>
              <a:buChar char="•"/>
            </a:pPr>
            <a:endParaRPr lang="de-DE" dirty="0" smtClean="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p:txBody>
      </p:sp>
      <p:pic>
        <p:nvPicPr>
          <p:cNvPr id="4" name="Picture 4" descr="Spritzen-Cartoon Negativ"/>
          <p:cNvPicPr>
            <a:picLocks noChangeAspect="1" noChangeArrowheads="1"/>
          </p:cNvPicPr>
          <p:nvPr/>
        </p:nvPicPr>
        <p:blipFill>
          <a:blip r:embed="rId3">
            <a:clrChange>
              <a:clrFrom>
                <a:srgbClr val="405ADC"/>
              </a:clrFrom>
              <a:clrTo>
                <a:srgbClr val="405ADC">
                  <a:alpha val="0"/>
                </a:srgbClr>
              </a:clrTo>
            </a:clrChange>
            <a:extLst>
              <a:ext uri="{28A0092B-C50C-407E-A947-70E740481C1C}">
                <a14:useLocalDpi xmlns:a14="http://schemas.microsoft.com/office/drawing/2010/main" val="0"/>
              </a:ext>
            </a:extLst>
          </a:blip>
          <a:srcRect/>
          <a:stretch>
            <a:fillRect/>
          </a:stretch>
        </p:blipFill>
        <p:spPr bwMode="auto">
          <a:xfrm>
            <a:off x="899592" y="3140968"/>
            <a:ext cx="716280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96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827584" y="836712"/>
            <a:ext cx="7772400" cy="4752528"/>
          </a:xfrm>
          <a:solidFill>
            <a:srgbClr val="002060"/>
          </a:solidFill>
        </p:spPr>
        <p:txBody>
          <a:bodyPr/>
          <a:lstStyle/>
          <a:p>
            <a:r>
              <a:rPr lang="de-DE" b="1" dirty="0" smtClean="0">
                <a:solidFill>
                  <a:schemeClr val="bg1"/>
                </a:solidFill>
              </a:rPr>
              <a:t/>
            </a:r>
            <a:br>
              <a:rPr lang="de-DE" b="1" dirty="0" smtClean="0">
                <a:solidFill>
                  <a:schemeClr val="bg1"/>
                </a:solidFill>
              </a:rPr>
            </a:br>
            <a:r>
              <a:rPr lang="de-DE" b="1" dirty="0" smtClean="0">
                <a:solidFill>
                  <a:schemeClr val="bg1"/>
                </a:solidFill>
              </a:rPr>
              <a:t>„</a:t>
            </a:r>
            <a:r>
              <a:rPr lang="de-DE" b="1" dirty="0" err="1" smtClean="0">
                <a:solidFill>
                  <a:schemeClr val="bg1"/>
                </a:solidFill>
              </a:rPr>
              <a:t>Systematic</a:t>
            </a:r>
            <a:r>
              <a:rPr lang="de-DE" b="1" dirty="0" smtClean="0">
                <a:solidFill>
                  <a:schemeClr val="bg1"/>
                </a:solidFill>
              </a:rPr>
              <a:t> </a:t>
            </a:r>
            <a:r>
              <a:rPr lang="de-DE" b="1" dirty="0" err="1" smtClean="0">
                <a:solidFill>
                  <a:schemeClr val="bg1"/>
                </a:solidFill>
              </a:rPr>
              <a:t>Literature</a:t>
            </a:r>
            <a:r>
              <a:rPr lang="de-DE" b="1" dirty="0" smtClean="0">
                <a:solidFill>
                  <a:schemeClr val="bg1"/>
                </a:solidFill>
              </a:rPr>
              <a:t> Review on PNSP“</a:t>
            </a:r>
            <a:br>
              <a:rPr lang="de-DE" b="1" dirty="0" smtClean="0">
                <a:solidFill>
                  <a:schemeClr val="bg1"/>
                </a:solidFill>
              </a:rPr>
            </a:br>
            <a:r>
              <a:rPr lang="de-DE" b="1" dirty="0" smtClean="0">
                <a:solidFill>
                  <a:schemeClr val="bg1"/>
                </a:solidFill>
              </a:rPr>
              <a:t/>
            </a:r>
            <a:br>
              <a:rPr lang="de-DE" b="1" dirty="0" smtClean="0">
                <a:solidFill>
                  <a:schemeClr val="bg1"/>
                </a:solidFill>
              </a:rPr>
            </a:br>
            <a:r>
              <a:rPr lang="en-GB" sz="2800" b="1" dirty="0" smtClean="0">
                <a:solidFill>
                  <a:schemeClr val="bg1"/>
                </a:solidFill>
              </a:rPr>
              <a:t>Jeffrey </a:t>
            </a:r>
            <a:r>
              <a:rPr lang="en-GB" sz="2800" b="1" dirty="0">
                <a:solidFill>
                  <a:schemeClr val="bg1"/>
                </a:solidFill>
              </a:rPr>
              <a:t>V </a:t>
            </a:r>
            <a:r>
              <a:rPr lang="en-GB" sz="2800" b="1" dirty="0" smtClean="0">
                <a:solidFill>
                  <a:schemeClr val="bg1"/>
                </a:solidFill>
              </a:rPr>
              <a:t>Lazarus, </a:t>
            </a:r>
            <a:r>
              <a:rPr lang="en-GB" sz="2800" b="1" dirty="0">
                <a:solidFill>
                  <a:schemeClr val="bg1"/>
                </a:solidFill>
              </a:rPr>
              <a:t>Daniel J </a:t>
            </a:r>
            <a:r>
              <a:rPr lang="en-GB" sz="2800" b="1" dirty="0" smtClean="0">
                <a:solidFill>
                  <a:schemeClr val="bg1"/>
                </a:solidFill>
              </a:rPr>
              <a:t>Bromberg,</a:t>
            </a:r>
            <a:r>
              <a:rPr lang="en-GB" sz="2800" b="1" baseline="30000" dirty="0">
                <a:solidFill>
                  <a:schemeClr val="bg1"/>
                </a:solidFill>
              </a:rPr>
              <a:t> </a:t>
            </a:r>
            <a:r>
              <a:rPr lang="en-GB" sz="2800" b="1" dirty="0" smtClean="0">
                <a:solidFill>
                  <a:schemeClr val="bg1"/>
                </a:solidFill>
              </a:rPr>
              <a:t>Denise </a:t>
            </a:r>
            <a:r>
              <a:rPr lang="en-GB" sz="2800" b="1" dirty="0" err="1" smtClean="0">
                <a:solidFill>
                  <a:schemeClr val="bg1"/>
                </a:solidFill>
              </a:rPr>
              <a:t>Ocampo</a:t>
            </a:r>
            <a:r>
              <a:rPr lang="en-GB" sz="2800" b="1" dirty="0" smtClean="0">
                <a:solidFill>
                  <a:schemeClr val="bg1"/>
                </a:solidFill>
              </a:rPr>
              <a:t>,</a:t>
            </a:r>
            <a:r>
              <a:rPr lang="en-GB" sz="2800" b="1" dirty="0">
                <a:solidFill>
                  <a:schemeClr val="bg1"/>
                </a:solidFill>
              </a:rPr>
              <a:t> </a:t>
            </a:r>
            <a:r>
              <a:rPr lang="en-GB" sz="2800" b="1" dirty="0" err="1">
                <a:solidFill>
                  <a:schemeClr val="bg1"/>
                </a:solidFill>
              </a:rPr>
              <a:t>Niels</a:t>
            </a:r>
            <a:r>
              <a:rPr lang="en-GB" sz="2800" b="1" baseline="30000" dirty="0" smtClean="0">
                <a:solidFill>
                  <a:schemeClr val="bg1"/>
                </a:solidFill>
              </a:rPr>
              <a:t> </a:t>
            </a:r>
            <a:r>
              <a:rPr lang="en-GB" sz="2800" b="1" dirty="0" smtClean="0">
                <a:solidFill>
                  <a:schemeClr val="bg1"/>
                </a:solidFill>
              </a:rPr>
              <a:t>Graf,</a:t>
            </a:r>
            <a:r>
              <a:rPr lang="en-GB" sz="2800" b="1" baseline="30000" dirty="0" smtClean="0">
                <a:solidFill>
                  <a:schemeClr val="bg1"/>
                </a:solidFill>
              </a:rPr>
              <a:t> </a:t>
            </a:r>
            <a:r>
              <a:rPr lang="en-GB" sz="2800" b="1" dirty="0" smtClean="0">
                <a:solidFill>
                  <a:schemeClr val="bg1"/>
                </a:solidFill>
              </a:rPr>
              <a:t>Anna </a:t>
            </a:r>
            <a:r>
              <a:rPr lang="en-GB" sz="2800" b="1" dirty="0" err="1" smtClean="0">
                <a:solidFill>
                  <a:schemeClr val="bg1"/>
                </a:solidFill>
              </a:rPr>
              <a:t>Dichtl</a:t>
            </a:r>
            <a:r>
              <a:rPr lang="en-GB" sz="2800" b="1" dirty="0" smtClean="0">
                <a:solidFill>
                  <a:schemeClr val="bg1"/>
                </a:solidFill>
              </a:rPr>
              <a:t>,</a:t>
            </a:r>
            <a:r>
              <a:rPr lang="en-GB" sz="2800" b="1" baseline="30000" dirty="0" smtClean="0">
                <a:solidFill>
                  <a:schemeClr val="bg1"/>
                </a:solidFill>
              </a:rPr>
              <a:t> </a:t>
            </a:r>
            <a:br>
              <a:rPr lang="en-GB" sz="2800" b="1" baseline="30000" dirty="0" smtClean="0">
                <a:solidFill>
                  <a:schemeClr val="bg1"/>
                </a:solidFill>
              </a:rPr>
            </a:br>
            <a:r>
              <a:rPr lang="en-GB" sz="2800" b="1" dirty="0" err="1" smtClean="0">
                <a:solidFill>
                  <a:schemeClr val="bg1"/>
                </a:solidFill>
              </a:rPr>
              <a:t>Heino</a:t>
            </a:r>
            <a:r>
              <a:rPr lang="en-GB" sz="2800" b="1" dirty="0" smtClean="0">
                <a:solidFill>
                  <a:schemeClr val="bg1"/>
                </a:solidFill>
              </a:rPr>
              <a:t> </a:t>
            </a:r>
            <a:r>
              <a:rPr lang="en-GB" sz="2800" b="1" dirty="0" err="1" smtClean="0">
                <a:solidFill>
                  <a:schemeClr val="bg1"/>
                </a:solidFill>
              </a:rPr>
              <a:t>Stöver</a:t>
            </a:r>
            <a:r>
              <a:rPr lang="en-GB" sz="2800" b="1" dirty="0" smtClean="0">
                <a:solidFill>
                  <a:schemeClr val="bg1"/>
                </a:solidFill>
              </a:rPr>
              <a:t>,</a:t>
            </a:r>
            <a:r>
              <a:rPr lang="en-GB" sz="2800" b="1" baseline="30000" dirty="0" smtClean="0">
                <a:solidFill>
                  <a:schemeClr val="bg1"/>
                </a:solidFill>
              </a:rPr>
              <a:t> </a:t>
            </a:r>
            <a:r>
              <a:rPr lang="en-GB" sz="2800" b="1" dirty="0" smtClean="0">
                <a:solidFill>
                  <a:schemeClr val="bg1"/>
                </a:solidFill>
              </a:rPr>
              <a:t>Hans Wolff</a:t>
            </a:r>
            <a:br>
              <a:rPr lang="en-GB" sz="2800" b="1" dirty="0" smtClean="0">
                <a:solidFill>
                  <a:schemeClr val="bg1"/>
                </a:solidFill>
              </a:rPr>
            </a:br>
            <a:r>
              <a:rPr lang="en-GB" sz="2800" b="1" dirty="0">
                <a:solidFill>
                  <a:schemeClr val="bg1"/>
                </a:solidFill>
              </a:rPr>
              <a:t/>
            </a:r>
            <a:br>
              <a:rPr lang="en-GB" sz="2800" b="1" dirty="0">
                <a:solidFill>
                  <a:schemeClr val="bg1"/>
                </a:solidFill>
              </a:rPr>
            </a:br>
            <a:r>
              <a:rPr lang="en-GB" sz="2800" b="1" dirty="0" smtClean="0">
                <a:solidFill>
                  <a:schemeClr val="bg1"/>
                </a:solidFill>
              </a:rPr>
              <a:t/>
            </a:r>
            <a:br>
              <a:rPr lang="en-GB" sz="2800" b="1" dirty="0" smtClean="0">
                <a:solidFill>
                  <a:schemeClr val="bg1"/>
                </a:solidFill>
              </a:rPr>
            </a:br>
            <a:endParaRPr lang="de-AT" sz="2800" dirty="0" smtClean="0">
              <a:solidFill>
                <a:schemeClr val="bg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064049"/>
            <a:ext cx="2368939" cy="141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22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611560" y="404664"/>
            <a:ext cx="7772400" cy="4104456"/>
          </a:xfrm>
          <a:solidFill>
            <a:srgbClr val="002060"/>
          </a:solidFill>
        </p:spPr>
        <p:txBody>
          <a:bodyPr/>
          <a:lstStyle/>
          <a:p>
            <a:r>
              <a:rPr lang="de-DE" b="1" dirty="0" smtClean="0">
                <a:solidFill>
                  <a:schemeClr val="bg1"/>
                </a:solidFill>
              </a:rPr>
              <a:t>I </a:t>
            </a:r>
            <a:r>
              <a:rPr lang="de-DE" b="1" dirty="0" err="1" smtClean="0">
                <a:solidFill>
                  <a:schemeClr val="bg1"/>
                </a:solidFill>
              </a:rPr>
              <a:t>declare</a:t>
            </a:r>
            <a:r>
              <a:rPr lang="de-DE" b="1" dirty="0" smtClean="0">
                <a:solidFill>
                  <a:schemeClr val="bg1"/>
                </a:solidFill>
              </a:rPr>
              <a:t> </a:t>
            </a:r>
            <a:r>
              <a:rPr lang="de-DE" b="1" dirty="0" err="1" smtClean="0">
                <a:solidFill>
                  <a:schemeClr val="bg1"/>
                </a:solidFill>
              </a:rPr>
              <a:t>to</a:t>
            </a:r>
            <a:r>
              <a:rPr lang="de-DE" b="1" dirty="0" smtClean="0">
                <a:solidFill>
                  <a:schemeClr val="bg1"/>
                </a:solidFill>
              </a:rPr>
              <a:t> </a:t>
            </a:r>
            <a:r>
              <a:rPr lang="de-DE" b="1" dirty="0" err="1" smtClean="0">
                <a:solidFill>
                  <a:schemeClr val="bg1"/>
                </a:solidFill>
              </a:rPr>
              <a:t>have</a:t>
            </a:r>
            <a:r>
              <a:rPr lang="de-DE" b="1" dirty="0" smtClean="0">
                <a:solidFill>
                  <a:schemeClr val="bg1"/>
                </a:solidFill>
              </a:rPr>
              <a:t> </a:t>
            </a:r>
            <a:r>
              <a:rPr lang="de-DE" b="1" dirty="0" err="1" smtClean="0">
                <a:solidFill>
                  <a:schemeClr val="bg1"/>
                </a:solidFill>
              </a:rPr>
              <a:t>no</a:t>
            </a:r>
            <a:r>
              <a:rPr lang="de-DE" b="1" dirty="0" smtClean="0">
                <a:solidFill>
                  <a:schemeClr val="bg1"/>
                </a:solidFill>
              </a:rPr>
              <a:t> </a:t>
            </a:r>
            <a:r>
              <a:rPr lang="de-DE" b="1" dirty="0" err="1" smtClean="0">
                <a:solidFill>
                  <a:schemeClr val="bg1"/>
                </a:solidFill>
              </a:rPr>
              <a:t>conflicts</a:t>
            </a:r>
            <a:r>
              <a:rPr lang="de-DE" b="1" dirty="0" smtClean="0">
                <a:solidFill>
                  <a:schemeClr val="bg1"/>
                </a:solidFill>
              </a:rPr>
              <a:t> </a:t>
            </a:r>
            <a:r>
              <a:rPr lang="de-DE" b="1" dirty="0" err="1" smtClean="0">
                <a:solidFill>
                  <a:schemeClr val="bg1"/>
                </a:solidFill>
              </a:rPr>
              <a:t>of</a:t>
            </a:r>
            <a:r>
              <a:rPr lang="de-DE" b="1" dirty="0" smtClean="0">
                <a:solidFill>
                  <a:schemeClr val="bg1"/>
                </a:solidFill>
              </a:rPr>
              <a:t> </a:t>
            </a:r>
            <a:r>
              <a:rPr lang="de-DE" b="1" dirty="0" err="1" smtClean="0">
                <a:solidFill>
                  <a:schemeClr val="bg1"/>
                </a:solidFill>
              </a:rPr>
              <a:t>interest</a:t>
            </a:r>
            <a:endParaRPr lang="de-AT" sz="2800" dirty="0" smtClean="0">
              <a:solidFill>
                <a:schemeClr val="bg1"/>
              </a:solidFill>
            </a:endParaRPr>
          </a:p>
        </p:txBody>
      </p:sp>
      <p:sp>
        <p:nvSpPr>
          <p:cNvPr id="2" name="Untertitel 1"/>
          <p:cNvSpPr>
            <a:spLocks noGrp="1"/>
          </p:cNvSpPr>
          <p:nvPr>
            <p:ph type="subTitle" idx="1"/>
          </p:nvPr>
        </p:nvSpPr>
        <p:spPr/>
        <p:txBody>
          <a:bodyPr/>
          <a:lstStyle/>
          <a:p>
            <a:endParaRPr lang="de-DE"/>
          </a:p>
        </p:txBody>
      </p:sp>
    </p:spTree>
    <p:extLst>
      <p:ext uri="{BB962C8B-B14F-4D97-AF65-F5344CB8AC3E}">
        <p14:creationId xmlns:p14="http://schemas.microsoft.com/office/powerpoint/2010/main" val="202593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6684" y="1988840"/>
            <a:ext cx="8186100" cy="4160639"/>
          </a:xfrm>
        </p:spPr>
        <p:txBody>
          <a:bodyPr>
            <a:noAutofit/>
          </a:bodyPr>
          <a:lstStyle/>
          <a:p>
            <a:r>
              <a:rPr lang="en-US" sz="3200" dirty="0" smtClean="0"/>
              <a:t>Only </a:t>
            </a:r>
            <a:r>
              <a:rPr lang="en-US" sz="3200" dirty="0"/>
              <a:t>nine countries in which PNSPs are currently operating – and in some of those countries, coverage is very </a:t>
            </a:r>
            <a:r>
              <a:rPr lang="en-US" sz="3200" dirty="0" smtClean="0"/>
              <a:t>low</a:t>
            </a:r>
          </a:p>
          <a:p>
            <a:r>
              <a:rPr lang="en-US" sz="3200" dirty="0"/>
              <a:t>F</a:t>
            </a:r>
            <a:r>
              <a:rPr lang="en-US" sz="3200" dirty="0" smtClean="0"/>
              <a:t>indings </a:t>
            </a:r>
            <a:r>
              <a:rPr lang="en-US" sz="3200" dirty="0"/>
              <a:t>of our review, while qualified by these limitations, nonetheless bolster the WHO/UNODC/UNAIDS recommendation for PNSP to be provided in </a:t>
            </a:r>
            <a:r>
              <a:rPr lang="en-US" sz="3200" dirty="0" smtClean="0"/>
              <a:t>prisons</a:t>
            </a:r>
          </a:p>
        </p:txBody>
      </p:sp>
      <p:sp>
        <p:nvSpPr>
          <p:cNvPr id="11" name="Slide Number Placeholder 1"/>
          <p:cNvSpPr>
            <a:spLocks noGrp="1"/>
          </p:cNvSpPr>
          <p:nvPr>
            <p:ph type="sldNum" sz="quarter" idx="12"/>
          </p:nvPr>
        </p:nvSpPr>
        <p:spPr>
          <a:xfrm>
            <a:off x="8766000" y="6408000"/>
            <a:ext cx="442392" cy="365125"/>
          </a:xfrm>
        </p:spPr>
        <p:txBody>
          <a:bodyPr/>
          <a:lstStyle/>
          <a:p>
            <a:fld id="{625570B4-70FB-4D6F-A727-6B9BC9A5D104}" type="slidenum">
              <a:rPr lang="en-GB" smtClean="0"/>
              <a:pPr/>
              <a:t>20</a:t>
            </a:fld>
            <a:endParaRPr lang="en-GB" dirty="0"/>
          </a:p>
        </p:txBody>
      </p:sp>
      <p:sp>
        <p:nvSpPr>
          <p:cNvPr id="8" name="Rectangle 2"/>
          <p:cNvSpPr txBox="1">
            <a:spLocks noChangeArrowheads="1"/>
          </p:cNvSpPr>
          <p:nvPr/>
        </p:nvSpPr>
        <p:spPr bwMode="auto">
          <a:xfrm>
            <a:off x="323528" y="188640"/>
            <a:ext cx="8219256" cy="144016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de-DE" sz="4000" b="1" dirty="0" err="1" smtClean="0">
                <a:solidFill>
                  <a:schemeClr val="bg1"/>
                </a:solidFill>
              </a:rPr>
              <a:t>Conclusions</a:t>
            </a:r>
            <a:r>
              <a:rPr lang="de-DE" sz="4000" b="1" dirty="0" smtClean="0">
                <a:solidFill>
                  <a:schemeClr val="bg1"/>
                </a:solidFill>
              </a:rPr>
              <a:t> </a:t>
            </a:r>
            <a:r>
              <a:rPr lang="de-DE" sz="4000" b="1" dirty="0" err="1" smtClean="0">
                <a:solidFill>
                  <a:schemeClr val="bg1"/>
                </a:solidFill>
              </a:rPr>
              <a:t>of</a:t>
            </a:r>
            <a:r>
              <a:rPr lang="de-DE" sz="4000" b="1" dirty="0" smtClean="0">
                <a:solidFill>
                  <a:schemeClr val="bg1"/>
                </a:solidFill>
              </a:rPr>
              <a:t> Systematic </a:t>
            </a:r>
            <a:r>
              <a:rPr lang="de-DE" sz="4000" b="1" dirty="0" err="1" smtClean="0">
                <a:solidFill>
                  <a:schemeClr val="bg1"/>
                </a:solidFill>
              </a:rPr>
              <a:t>Literature</a:t>
            </a:r>
            <a:r>
              <a:rPr lang="de-DE" sz="4000" b="1" dirty="0" smtClean="0">
                <a:solidFill>
                  <a:schemeClr val="bg1"/>
                </a:solidFill>
              </a:rPr>
              <a:t> Review: </a:t>
            </a:r>
            <a:endParaRPr lang="de-DE" sz="1800" b="1" baseline="30000" dirty="0" smtClean="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1" y="4982158"/>
            <a:ext cx="3131840" cy="187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9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611560" y="-459433"/>
            <a:ext cx="7772400" cy="7089481"/>
          </a:xfrm>
          <a:solidFill>
            <a:srgbClr val="002060"/>
          </a:solidFill>
        </p:spPr>
        <p:txBody>
          <a:bodyPr/>
          <a:lstStyle/>
          <a:p>
            <a:r>
              <a:rPr lang="en-GB" b="1" dirty="0" smtClean="0">
                <a:solidFill>
                  <a:schemeClr val="bg1"/>
                </a:solidFill>
              </a:rPr>
              <a:t>Conclusions</a:t>
            </a:r>
            <a:endParaRPr lang="de-AT" sz="2800" dirty="0" smtClean="0">
              <a:solidFill>
                <a:schemeClr val="bg1"/>
              </a:solidFill>
            </a:endParaRPr>
          </a:p>
        </p:txBody>
      </p:sp>
      <p:pic>
        <p:nvPicPr>
          <p:cNvPr id="4" name="Picture 4" descr="Spritzen-Cartoon Negativ"/>
          <p:cNvPicPr>
            <a:picLocks noChangeAspect="1" noChangeArrowheads="1"/>
          </p:cNvPicPr>
          <p:nvPr/>
        </p:nvPicPr>
        <p:blipFill>
          <a:blip r:embed="rId2">
            <a:clrChange>
              <a:clrFrom>
                <a:srgbClr val="405ADC"/>
              </a:clrFrom>
              <a:clrTo>
                <a:srgbClr val="405ADC">
                  <a:alpha val="0"/>
                </a:srgbClr>
              </a:clrTo>
            </a:clrChange>
            <a:extLst>
              <a:ext uri="{28A0092B-C50C-407E-A947-70E740481C1C}">
                <a14:useLocalDpi xmlns:a14="http://schemas.microsoft.com/office/drawing/2010/main" val="0"/>
              </a:ext>
            </a:extLst>
          </a:blip>
          <a:srcRect/>
          <a:stretch>
            <a:fillRect/>
          </a:stretch>
        </p:blipFill>
        <p:spPr bwMode="auto">
          <a:xfrm>
            <a:off x="2483768" y="3830372"/>
            <a:ext cx="4890492" cy="279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566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solidFill>
            <a:srgbClr val="002060"/>
          </a:solidFill>
        </p:spPr>
        <p:txBody>
          <a:bodyPr/>
          <a:lstStyle/>
          <a:p>
            <a:pPr eaLnBrk="1" hangingPunct="1"/>
            <a:r>
              <a:rPr lang="de-DE" sz="3600" b="1" dirty="0" err="1" smtClean="0">
                <a:solidFill>
                  <a:schemeClr val="bg1"/>
                </a:solidFill>
              </a:rPr>
              <a:t>Conclusions</a:t>
            </a:r>
            <a:r>
              <a:rPr lang="de-DE" sz="3600" b="1" dirty="0" smtClean="0">
                <a:solidFill>
                  <a:schemeClr val="bg1"/>
                </a:solidFill>
              </a:rPr>
              <a:t>: </a:t>
            </a:r>
            <a:r>
              <a:rPr lang="de-DE" sz="3600" b="1" dirty="0" err="1">
                <a:solidFill>
                  <a:schemeClr val="bg1"/>
                </a:solidFill>
              </a:rPr>
              <a:t>f</a:t>
            </a:r>
            <a:r>
              <a:rPr lang="de-DE" sz="3600" b="1" dirty="0" err="1" smtClean="0">
                <a:solidFill>
                  <a:schemeClr val="bg1"/>
                </a:solidFill>
              </a:rPr>
              <a:t>rom</a:t>
            </a:r>
            <a:r>
              <a:rPr lang="de-DE" sz="3600" b="1" dirty="0" smtClean="0">
                <a:solidFill>
                  <a:schemeClr val="bg1"/>
                </a:solidFill>
              </a:rPr>
              <a:t> </a:t>
            </a:r>
            <a:r>
              <a:rPr lang="de-DE" sz="3600" b="1" dirty="0" err="1" smtClean="0">
                <a:solidFill>
                  <a:schemeClr val="bg1"/>
                </a:solidFill>
              </a:rPr>
              <a:t>harm</a:t>
            </a:r>
            <a:r>
              <a:rPr lang="de-DE" sz="3600" b="1" dirty="0" smtClean="0">
                <a:solidFill>
                  <a:schemeClr val="bg1"/>
                </a:solidFill>
              </a:rPr>
              <a:t> </a:t>
            </a:r>
            <a:r>
              <a:rPr lang="de-DE" sz="3600" b="1" dirty="0" err="1" smtClean="0">
                <a:solidFill>
                  <a:schemeClr val="bg1"/>
                </a:solidFill>
              </a:rPr>
              <a:t>production</a:t>
            </a:r>
            <a:r>
              <a:rPr lang="de-DE" sz="3600" b="1" dirty="0" smtClean="0">
                <a:solidFill>
                  <a:schemeClr val="bg1"/>
                </a:solidFill>
              </a:rPr>
              <a:t> </a:t>
            </a:r>
            <a:r>
              <a:rPr lang="de-DE" sz="3600" b="1" dirty="0" err="1" smtClean="0">
                <a:solidFill>
                  <a:schemeClr val="bg1"/>
                </a:solidFill>
              </a:rPr>
              <a:t>to</a:t>
            </a:r>
            <a:r>
              <a:rPr lang="de-DE" sz="3600" b="1" dirty="0" smtClean="0">
                <a:solidFill>
                  <a:schemeClr val="bg1"/>
                </a:solidFill>
              </a:rPr>
              <a:t> </a:t>
            </a:r>
            <a:r>
              <a:rPr lang="de-DE" sz="3600" b="1" dirty="0" err="1" smtClean="0">
                <a:solidFill>
                  <a:schemeClr val="bg1"/>
                </a:solidFill>
              </a:rPr>
              <a:t>harm</a:t>
            </a:r>
            <a:r>
              <a:rPr lang="de-DE" sz="3600" b="1" dirty="0" smtClean="0">
                <a:solidFill>
                  <a:schemeClr val="bg1"/>
                </a:solidFill>
              </a:rPr>
              <a:t> </a:t>
            </a:r>
            <a:r>
              <a:rPr lang="de-DE" sz="3600" b="1" dirty="0" err="1" smtClean="0">
                <a:solidFill>
                  <a:schemeClr val="bg1"/>
                </a:solidFill>
              </a:rPr>
              <a:t>reduction</a:t>
            </a:r>
            <a:endParaRPr lang="de-DE" sz="3600" b="1" dirty="0" smtClean="0">
              <a:solidFill>
                <a:schemeClr val="bg1"/>
              </a:solidFill>
            </a:endParaRPr>
          </a:p>
        </p:txBody>
      </p:sp>
      <p:sp>
        <p:nvSpPr>
          <p:cNvPr id="49155" name="Rectangle 3"/>
          <p:cNvSpPr>
            <a:spLocks noGrp="1" noChangeArrowheads="1"/>
          </p:cNvSpPr>
          <p:nvPr>
            <p:ph type="body" idx="4294967295"/>
          </p:nvPr>
        </p:nvSpPr>
        <p:spPr>
          <a:xfrm>
            <a:off x="179512" y="1628800"/>
            <a:ext cx="8640960" cy="4525963"/>
          </a:xfrm>
        </p:spPr>
        <p:txBody>
          <a:bodyPr/>
          <a:lstStyle/>
          <a:p>
            <a:r>
              <a:rPr lang="en-US" dirty="0" smtClean="0"/>
              <a:t>Drug using/dependent prisoners are </a:t>
            </a:r>
            <a:r>
              <a:rPr lang="en-US" dirty="0"/>
              <a:t>discriminated in a double sense: </a:t>
            </a:r>
            <a:r>
              <a:rPr lang="en-US" dirty="0" smtClean="0"/>
              <a:t>(</a:t>
            </a:r>
            <a:r>
              <a:rPr lang="en-US" dirty="0" err="1" smtClean="0"/>
              <a:t>i</a:t>
            </a:r>
            <a:r>
              <a:rPr lang="en-US" dirty="0" smtClean="0"/>
              <a:t>) incarcerated </a:t>
            </a:r>
            <a:r>
              <a:rPr lang="en-US" dirty="0"/>
              <a:t>for coping symptoms of their </a:t>
            </a:r>
            <a:r>
              <a:rPr lang="en-US" dirty="0" smtClean="0"/>
              <a:t>drug dependence and (ii) not </a:t>
            </a:r>
            <a:r>
              <a:rPr lang="en-US" dirty="0"/>
              <a:t>benefitting from the progresses in drug treatment/harm reduction, which have been achieved in the community</a:t>
            </a:r>
            <a:r>
              <a:rPr lang="en-US" dirty="0" smtClean="0"/>
              <a:t>.</a:t>
            </a:r>
          </a:p>
          <a:p>
            <a:r>
              <a:rPr lang="en-US" dirty="0"/>
              <a:t>Putting drug users into prisons in </a:t>
            </a:r>
            <a:r>
              <a:rPr lang="en-US" dirty="0" smtClean="0"/>
              <a:t>high </a:t>
            </a:r>
            <a:r>
              <a:rPr lang="en-US" dirty="0"/>
              <a:t>numbers </a:t>
            </a:r>
            <a:r>
              <a:rPr lang="en-US" dirty="0" smtClean="0"/>
              <a:t>(</a:t>
            </a:r>
            <a:r>
              <a:rPr lang="en-US" dirty="0"/>
              <a:t>approx. 30%), means putting them at high risk of relapses, violence, sexual exploitation, debts, risks of infectious diseases. </a:t>
            </a:r>
            <a:endParaRPr lang="de-DE" dirty="0"/>
          </a:p>
          <a:p>
            <a:pPr eaLnBrk="1" hangingPunct="1"/>
            <a:endParaRPr lang="en-GB" dirty="0" smtClean="0"/>
          </a:p>
          <a:p>
            <a:pPr eaLnBrk="1" hangingPunct="1"/>
            <a:endParaRPr lang="de-DE" dirty="0" smtClean="0"/>
          </a:p>
        </p:txBody>
      </p:sp>
    </p:spTree>
    <p:extLst>
      <p:ext uri="{BB962C8B-B14F-4D97-AF65-F5344CB8AC3E}">
        <p14:creationId xmlns:p14="http://schemas.microsoft.com/office/powerpoint/2010/main" val="419136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solidFill>
            <a:srgbClr val="002060"/>
          </a:solidFill>
        </p:spPr>
        <p:txBody>
          <a:bodyPr/>
          <a:lstStyle/>
          <a:p>
            <a:pPr eaLnBrk="1" hangingPunct="1"/>
            <a:r>
              <a:rPr lang="de-DE" sz="3600" b="1" dirty="0" err="1" smtClean="0">
                <a:solidFill>
                  <a:schemeClr val="bg1"/>
                </a:solidFill>
              </a:rPr>
              <a:t>Challenges</a:t>
            </a:r>
            <a:endParaRPr lang="de-DE" sz="3600" b="1" dirty="0" smtClean="0">
              <a:solidFill>
                <a:schemeClr val="bg1"/>
              </a:solidFill>
            </a:endParaRPr>
          </a:p>
        </p:txBody>
      </p:sp>
      <p:sp>
        <p:nvSpPr>
          <p:cNvPr id="49155" name="Rectangle 3"/>
          <p:cNvSpPr>
            <a:spLocks noGrp="1" noChangeArrowheads="1"/>
          </p:cNvSpPr>
          <p:nvPr>
            <p:ph type="body" idx="4294967295"/>
          </p:nvPr>
        </p:nvSpPr>
        <p:spPr>
          <a:xfrm>
            <a:off x="179512" y="1628800"/>
            <a:ext cx="8496944" cy="4525963"/>
          </a:xfrm>
        </p:spPr>
        <p:txBody>
          <a:bodyPr/>
          <a:lstStyle/>
          <a:p>
            <a:pPr eaLnBrk="1" hangingPunct="1">
              <a:lnSpc>
                <a:spcPct val="90000"/>
              </a:lnSpc>
              <a:buFontTx/>
              <a:buChar char="•"/>
            </a:pPr>
            <a:r>
              <a:rPr lang="de-DE" dirty="0" smtClean="0"/>
              <a:t>More </a:t>
            </a:r>
            <a:r>
              <a:rPr lang="de-DE" dirty="0" err="1" smtClean="0"/>
              <a:t>attention</a:t>
            </a:r>
            <a:r>
              <a:rPr lang="de-DE" dirty="0" smtClean="0"/>
              <a:t> on </a:t>
            </a:r>
            <a:r>
              <a:rPr lang="de-DE" dirty="0" err="1" smtClean="0"/>
              <a:t>the</a:t>
            </a:r>
            <a:r>
              <a:rPr lang="de-DE" dirty="0" smtClean="0"/>
              <a:t> </a:t>
            </a:r>
            <a:r>
              <a:rPr lang="de-DE" dirty="0" err="1" smtClean="0"/>
              <a:t>particular</a:t>
            </a:r>
            <a:r>
              <a:rPr lang="de-DE" dirty="0" smtClean="0"/>
              <a:t> </a:t>
            </a:r>
            <a:r>
              <a:rPr lang="de-DE" dirty="0" err="1" smtClean="0"/>
              <a:t>situation</a:t>
            </a:r>
            <a:r>
              <a:rPr lang="de-DE" dirty="0" smtClean="0"/>
              <a:t> </a:t>
            </a:r>
            <a:r>
              <a:rPr lang="de-DE" dirty="0" err="1" smtClean="0"/>
              <a:t>of</a:t>
            </a:r>
            <a:r>
              <a:rPr lang="de-DE" dirty="0" smtClean="0"/>
              <a:t> </a:t>
            </a:r>
            <a:r>
              <a:rPr lang="de-DE" dirty="0" err="1" smtClean="0"/>
              <a:t>drug</a:t>
            </a:r>
            <a:r>
              <a:rPr lang="de-DE" dirty="0" smtClean="0"/>
              <a:t> </a:t>
            </a:r>
            <a:r>
              <a:rPr lang="de-DE" dirty="0" err="1" smtClean="0"/>
              <a:t>users</a:t>
            </a:r>
            <a:r>
              <a:rPr lang="de-DE" dirty="0" smtClean="0"/>
              <a:t> in </a:t>
            </a:r>
            <a:r>
              <a:rPr lang="de-DE" dirty="0" err="1" smtClean="0"/>
              <a:t>prisons</a:t>
            </a:r>
            <a:r>
              <a:rPr lang="de-DE" dirty="0" smtClean="0"/>
              <a:t> </a:t>
            </a:r>
            <a:r>
              <a:rPr lang="de-DE" dirty="0" err="1" smtClean="0"/>
              <a:t>is</a:t>
            </a:r>
            <a:r>
              <a:rPr lang="de-DE" dirty="0" smtClean="0"/>
              <a:t> </a:t>
            </a:r>
            <a:r>
              <a:rPr lang="de-DE" dirty="0" err="1" smtClean="0"/>
              <a:t>needed</a:t>
            </a:r>
            <a:endParaRPr lang="de-DE" dirty="0" smtClean="0"/>
          </a:p>
          <a:p>
            <a:pPr eaLnBrk="1" hangingPunct="1">
              <a:lnSpc>
                <a:spcPct val="90000"/>
              </a:lnSpc>
              <a:buFontTx/>
              <a:buChar char="•"/>
            </a:pPr>
            <a:r>
              <a:rPr lang="de-DE" dirty="0" err="1" smtClean="0"/>
              <a:t>Abstinence</a:t>
            </a:r>
            <a:r>
              <a:rPr lang="de-DE" dirty="0" err="1"/>
              <a:t>-</a:t>
            </a:r>
            <a:r>
              <a:rPr lang="de-DE" dirty="0" err="1" smtClean="0"/>
              <a:t>oriented</a:t>
            </a:r>
            <a:r>
              <a:rPr lang="de-DE" dirty="0" smtClean="0"/>
              <a:t> </a:t>
            </a:r>
            <a:r>
              <a:rPr lang="de-DE" dirty="0" err="1" smtClean="0"/>
              <a:t>treatment</a:t>
            </a:r>
            <a:r>
              <a:rPr lang="de-DE" dirty="0" smtClean="0"/>
              <a:t> </a:t>
            </a:r>
            <a:r>
              <a:rPr lang="de-DE" dirty="0" err="1" smtClean="0"/>
              <a:t>can</a:t>
            </a:r>
            <a:r>
              <a:rPr lang="de-DE" dirty="0" smtClean="0"/>
              <a:t> </a:t>
            </a:r>
            <a:r>
              <a:rPr lang="de-DE" dirty="0" err="1" smtClean="0"/>
              <a:t>only</a:t>
            </a:r>
            <a:r>
              <a:rPr lang="de-DE" dirty="0" smtClean="0"/>
              <a:t> </a:t>
            </a:r>
            <a:r>
              <a:rPr lang="de-DE" dirty="0" err="1" smtClean="0"/>
              <a:t>be</a:t>
            </a:r>
            <a:r>
              <a:rPr lang="de-DE" dirty="0" smtClean="0"/>
              <a:t> </a:t>
            </a:r>
            <a:r>
              <a:rPr lang="de-DE" dirty="0" err="1" smtClean="0"/>
              <a:t>one</a:t>
            </a:r>
            <a:r>
              <a:rPr lang="de-DE" dirty="0" smtClean="0"/>
              <a:t> </a:t>
            </a:r>
            <a:r>
              <a:rPr lang="de-DE" dirty="0" err="1" smtClean="0"/>
              <a:t>element</a:t>
            </a:r>
            <a:r>
              <a:rPr lang="de-DE" dirty="0" smtClean="0"/>
              <a:t> </a:t>
            </a:r>
            <a:r>
              <a:rPr lang="de-DE" dirty="0" err="1" smtClean="0"/>
              <a:t>of</a:t>
            </a:r>
            <a:r>
              <a:rPr lang="de-DE" dirty="0" smtClean="0"/>
              <a:t> a </a:t>
            </a:r>
            <a:r>
              <a:rPr lang="de-DE" dirty="0" err="1" smtClean="0"/>
              <a:t>comprehensive</a:t>
            </a:r>
            <a:r>
              <a:rPr lang="de-DE" dirty="0" smtClean="0"/>
              <a:t> </a:t>
            </a:r>
            <a:r>
              <a:rPr lang="de-DE" dirty="0" err="1" smtClean="0"/>
              <a:t>drug</a:t>
            </a:r>
            <a:r>
              <a:rPr lang="de-DE" dirty="0" smtClean="0"/>
              <a:t> </a:t>
            </a:r>
            <a:r>
              <a:rPr lang="de-DE" dirty="0" err="1" smtClean="0"/>
              <a:t>treatment</a:t>
            </a:r>
            <a:r>
              <a:rPr lang="de-DE" dirty="0" smtClean="0"/>
              <a:t> </a:t>
            </a:r>
            <a:r>
              <a:rPr lang="de-DE" dirty="0" err="1" smtClean="0"/>
              <a:t>service</a:t>
            </a:r>
            <a:r>
              <a:rPr lang="de-DE" dirty="0" smtClean="0"/>
              <a:t> – </a:t>
            </a:r>
            <a:r>
              <a:rPr lang="de-DE" dirty="0" err="1" smtClean="0"/>
              <a:t>it</a:t>
            </a:r>
            <a:r>
              <a:rPr lang="de-DE" dirty="0" smtClean="0"/>
              <a:t> </a:t>
            </a:r>
            <a:r>
              <a:rPr lang="de-DE" dirty="0" err="1" smtClean="0"/>
              <a:t>needs</a:t>
            </a:r>
            <a:r>
              <a:rPr lang="de-DE" dirty="0" smtClean="0"/>
              <a:t> </a:t>
            </a:r>
            <a:r>
              <a:rPr lang="de-DE" dirty="0" err="1" smtClean="0"/>
              <a:t>to</a:t>
            </a:r>
            <a:r>
              <a:rPr lang="de-DE" dirty="0" smtClean="0"/>
              <a:t> </a:t>
            </a:r>
            <a:r>
              <a:rPr lang="de-DE" dirty="0" err="1" smtClean="0"/>
              <a:t>be</a:t>
            </a:r>
            <a:r>
              <a:rPr lang="de-DE" dirty="0" smtClean="0"/>
              <a:t> </a:t>
            </a:r>
            <a:r>
              <a:rPr lang="de-DE" dirty="0" err="1" smtClean="0"/>
              <a:t>supplemented</a:t>
            </a:r>
            <a:r>
              <a:rPr lang="de-DE" dirty="0" smtClean="0"/>
              <a:t> </a:t>
            </a:r>
            <a:r>
              <a:rPr lang="de-DE" dirty="0" err="1" smtClean="0"/>
              <a:t>by</a:t>
            </a:r>
            <a:r>
              <a:rPr lang="de-DE" dirty="0" smtClean="0"/>
              <a:t> </a:t>
            </a:r>
            <a:r>
              <a:rPr lang="de-DE" dirty="0" err="1" smtClean="0"/>
              <a:t>harm</a:t>
            </a:r>
            <a:r>
              <a:rPr lang="de-DE" dirty="0" smtClean="0"/>
              <a:t> </a:t>
            </a:r>
            <a:r>
              <a:rPr lang="de-DE" dirty="0" err="1" smtClean="0"/>
              <a:t>reduction</a:t>
            </a:r>
            <a:r>
              <a:rPr lang="de-DE" dirty="0" smtClean="0"/>
              <a:t> </a:t>
            </a:r>
            <a:r>
              <a:rPr lang="de-DE" dirty="0" err="1" smtClean="0"/>
              <a:t>measures</a:t>
            </a:r>
            <a:endParaRPr lang="de-DE" dirty="0"/>
          </a:p>
          <a:p>
            <a:pPr eaLnBrk="1" hangingPunct="1">
              <a:lnSpc>
                <a:spcPct val="90000"/>
              </a:lnSpc>
              <a:buFontTx/>
              <a:buChar char="•"/>
            </a:pPr>
            <a:r>
              <a:rPr lang="de-DE" dirty="0"/>
              <a:t>Integration </a:t>
            </a:r>
            <a:r>
              <a:rPr lang="de-DE" dirty="0" err="1"/>
              <a:t>of</a:t>
            </a:r>
            <a:r>
              <a:rPr lang="de-DE" dirty="0"/>
              <a:t> </a:t>
            </a:r>
            <a:r>
              <a:rPr lang="de-DE" dirty="0" err="1"/>
              <a:t>drug</a:t>
            </a:r>
            <a:r>
              <a:rPr lang="de-DE" dirty="0"/>
              <a:t> </a:t>
            </a:r>
            <a:r>
              <a:rPr lang="de-DE" dirty="0" err="1"/>
              <a:t>using</a:t>
            </a:r>
            <a:r>
              <a:rPr lang="de-DE" dirty="0"/>
              <a:t> </a:t>
            </a:r>
            <a:r>
              <a:rPr lang="de-DE" dirty="0" err="1" smtClean="0"/>
              <a:t>prisoners</a:t>
            </a:r>
            <a:r>
              <a:rPr lang="de-DE" dirty="0" smtClean="0"/>
              <a:t> </a:t>
            </a:r>
            <a:r>
              <a:rPr lang="de-DE" dirty="0" err="1" smtClean="0"/>
              <a:t>and</a:t>
            </a:r>
            <a:r>
              <a:rPr lang="de-DE" dirty="0" smtClean="0"/>
              <a:t> PLWHIV: </a:t>
            </a:r>
            <a:r>
              <a:rPr lang="de-DE" dirty="0"/>
              <a:t>„</a:t>
            </a:r>
            <a:r>
              <a:rPr lang="de-DE" dirty="0" err="1"/>
              <a:t>Nothing</a:t>
            </a:r>
            <a:r>
              <a:rPr lang="de-DE" dirty="0"/>
              <a:t> </a:t>
            </a:r>
            <a:r>
              <a:rPr lang="de-DE" dirty="0" err="1" smtClean="0"/>
              <a:t>about</a:t>
            </a:r>
            <a:r>
              <a:rPr lang="de-DE" dirty="0" smtClean="0"/>
              <a:t> </a:t>
            </a:r>
            <a:r>
              <a:rPr lang="de-DE" dirty="0" err="1"/>
              <a:t>us</a:t>
            </a:r>
            <a:r>
              <a:rPr lang="de-DE" dirty="0"/>
              <a:t> </a:t>
            </a:r>
            <a:r>
              <a:rPr lang="de-DE" dirty="0" err="1"/>
              <a:t>without</a:t>
            </a:r>
            <a:r>
              <a:rPr lang="de-DE" dirty="0"/>
              <a:t> </a:t>
            </a:r>
            <a:r>
              <a:rPr lang="de-DE" dirty="0" err="1"/>
              <a:t>us</a:t>
            </a:r>
            <a:r>
              <a:rPr lang="de-DE" dirty="0" smtClean="0"/>
              <a:t>“</a:t>
            </a:r>
          </a:p>
          <a:p>
            <a:pPr eaLnBrk="1" hangingPunct="1">
              <a:lnSpc>
                <a:spcPct val="90000"/>
              </a:lnSpc>
              <a:buFontTx/>
              <a:buChar char="•"/>
            </a:pPr>
            <a:r>
              <a:rPr lang="de-DE" dirty="0" err="1" smtClean="0"/>
              <a:t>Utilizing</a:t>
            </a:r>
            <a:r>
              <a:rPr lang="de-DE" dirty="0" smtClean="0"/>
              <a:t> international </a:t>
            </a:r>
            <a:r>
              <a:rPr lang="de-DE" dirty="0" err="1" smtClean="0"/>
              <a:t>standards</a:t>
            </a:r>
            <a:r>
              <a:rPr lang="de-DE" dirty="0" smtClean="0"/>
              <a:t> </a:t>
            </a:r>
            <a:r>
              <a:rPr lang="de-DE" dirty="0" err="1" smtClean="0"/>
              <a:t>for</a:t>
            </a:r>
            <a:r>
              <a:rPr lang="de-DE" dirty="0" smtClean="0"/>
              <a:t> </a:t>
            </a:r>
            <a:r>
              <a:rPr lang="de-DE" dirty="0" err="1" smtClean="0"/>
              <a:t>changes</a:t>
            </a:r>
            <a:r>
              <a:rPr lang="de-DE" dirty="0" smtClean="0"/>
              <a:t> in </a:t>
            </a:r>
            <a:r>
              <a:rPr lang="de-DE" dirty="0" err="1" smtClean="0"/>
              <a:t>treatment</a:t>
            </a:r>
            <a:r>
              <a:rPr lang="de-DE" dirty="0" smtClean="0"/>
              <a:t> (e.g. </a:t>
            </a:r>
            <a:r>
              <a:rPr lang="de-DE" b="1" dirty="0" err="1" smtClean="0"/>
              <a:t>the</a:t>
            </a:r>
            <a:r>
              <a:rPr lang="de-DE" b="1" dirty="0" smtClean="0"/>
              <a:t> Nelson Mandela Rules</a:t>
            </a:r>
            <a:r>
              <a:rPr lang="de-DE" dirty="0" smtClean="0"/>
              <a:t>, CPT)</a:t>
            </a:r>
            <a:endParaRPr lang="de-DE" dirty="0"/>
          </a:p>
        </p:txBody>
      </p:sp>
    </p:spTree>
    <p:extLst>
      <p:ext uri="{BB962C8B-B14F-4D97-AF65-F5344CB8AC3E}">
        <p14:creationId xmlns:p14="http://schemas.microsoft.com/office/powerpoint/2010/main" val="7881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24544" y="-3123728"/>
            <a:ext cx="9793088" cy="10513168"/>
          </a:xfrm>
          <a:solidFill>
            <a:srgbClr val="002060"/>
          </a:solidFill>
        </p:spPr>
        <p:txBody>
          <a:bodyPr/>
          <a:lstStyle/>
          <a:p>
            <a:pPr eaLnBrk="1" hangingPunct="1"/>
            <a:r>
              <a:rPr lang="de-DE" sz="3200" b="1" dirty="0" err="1" smtClean="0">
                <a:solidFill>
                  <a:schemeClr val="bg1"/>
                </a:solidFill>
              </a:rPr>
              <a:t>Contact</a:t>
            </a:r>
            <a:r>
              <a:rPr lang="de-DE" sz="3200" b="1" dirty="0" smtClean="0">
                <a:solidFill>
                  <a:schemeClr val="bg1"/>
                </a:solidFill>
              </a:rPr>
              <a:t>: hstoever@fb4.fra-uas.de</a:t>
            </a:r>
          </a:p>
        </p:txBody>
      </p:sp>
      <p:sp>
        <p:nvSpPr>
          <p:cNvPr id="72707" name="Rectangle 3"/>
          <p:cNvSpPr>
            <a:spLocks noGrp="1" noChangeArrowheads="1"/>
          </p:cNvSpPr>
          <p:nvPr>
            <p:ph type="body" idx="4294967295"/>
          </p:nvPr>
        </p:nvSpPr>
        <p:spPr>
          <a:xfrm>
            <a:off x="1066776" y="2706936"/>
            <a:ext cx="8229600" cy="4133056"/>
          </a:xfrm>
        </p:spPr>
        <p:txBody>
          <a:bodyPr/>
          <a:lstStyle/>
          <a:p>
            <a:pPr eaLnBrk="1" hangingPunct="1">
              <a:lnSpc>
                <a:spcPct val="90000"/>
              </a:lnSpc>
              <a:buFontTx/>
              <a:buChar char="•"/>
            </a:pPr>
            <a:endParaRPr lang="de-DE" dirty="0" smtClean="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a:p>
            <a:pPr eaLnBrk="1" hangingPunct="1">
              <a:lnSpc>
                <a:spcPct val="90000"/>
              </a:lnSpc>
              <a:buFontTx/>
              <a:buChar char="•"/>
            </a:pPr>
            <a:endParaRPr lang="de-DE" dirty="0"/>
          </a:p>
          <a:p>
            <a:pPr eaLnBrk="1" hangingPunct="1">
              <a:lnSpc>
                <a:spcPct val="90000"/>
              </a:lnSpc>
              <a:buFontTx/>
              <a:buChar char="•"/>
            </a:pPr>
            <a:endParaRPr lang="de-DE" dirty="0" smtClean="0"/>
          </a:p>
        </p:txBody>
      </p:sp>
      <p:pic>
        <p:nvPicPr>
          <p:cNvPr id="4" name="Picture 4" descr="Spritzen-Cartoon Negativ"/>
          <p:cNvPicPr>
            <a:picLocks noChangeAspect="1" noChangeArrowheads="1"/>
          </p:cNvPicPr>
          <p:nvPr/>
        </p:nvPicPr>
        <p:blipFill>
          <a:blip r:embed="rId3">
            <a:clrChange>
              <a:clrFrom>
                <a:srgbClr val="405ADC"/>
              </a:clrFrom>
              <a:clrTo>
                <a:srgbClr val="405ADC">
                  <a:alpha val="0"/>
                </a:srgbClr>
              </a:clrTo>
            </a:clrChange>
            <a:extLst>
              <a:ext uri="{28A0092B-C50C-407E-A947-70E740481C1C}">
                <a14:useLocalDpi xmlns:a14="http://schemas.microsoft.com/office/drawing/2010/main" val="0"/>
              </a:ext>
            </a:extLst>
          </a:blip>
          <a:srcRect/>
          <a:stretch>
            <a:fillRect/>
          </a:stretch>
        </p:blipFill>
        <p:spPr bwMode="auto">
          <a:xfrm>
            <a:off x="899592" y="3140968"/>
            <a:ext cx="716280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009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88640"/>
            <a:ext cx="8712968" cy="1143000"/>
          </a:xfrm>
        </p:spPr>
        <p:txBody>
          <a:bodyPr/>
          <a:lstStyle/>
          <a:p>
            <a:r>
              <a:rPr lang="en-GB" b="1" dirty="0" smtClean="0"/>
              <a:t>HIV in Prisons</a:t>
            </a:r>
            <a:endParaRPr lang="en-GB" b="1" dirty="0"/>
          </a:p>
        </p:txBody>
      </p:sp>
      <p:sp>
        <p:nvSpPr>
          <p:cNvPr id="3" name="Content Placeholder 2"/>
          <p:cNvSpPr>
            <a:spLocks noGrp="1"/>
          </p:cNvSpPr>
          <p:nvPr>
            <p:ph idx="1"/>
          </p:nvPr>
        </p:nvSpPr>
        <p:spPr>
          <a:xfrm>
            <a:off x="786606" y="1209353"/>
            <a:ext cx="4081313" cy="1440160"/>
          </a:xfrm>
        </p:spPr>
        <p:txBody>
          <a:bodyPr/>
          <a:lstStyle/>
          <a:p>
            <a:pPr marL="342900" lvl="1" indent="-342900">
              <a:buFont typeface="Arial" panose="020B0604020202020204" pitchFamily="34" charset="0"/>
              <a:buChar char="•"/>
            </a:pPr>
            <a:endParaRPr lang="en-GB" dirty="0" smtClean="0">
              <a:cs typeface="Arial" panose="020B0604020202020204" pitchFamily="34" charset="0"/>
            </a:endParaRPr>
          </a:p>
          <a:p>
            <a:pPr marL="342900" lvl="1" indent="-342900">
              <a:buFont typeface="Arial" panose="020B0604020202020204" pitchFamily="34" charset="0"/>
              <a:buChar char="•"/>
            </a:pPr>
            <a:endParaRPr lang="en-GB" dirty="0">
              <a:cs typeface="Arial" panose="020B0604020202020204" pitchFamily="34" charset="0"/>
            </a:endParaRPr>
          </a:p>
          <a:p>
            <a:pPr marL="342900" lvl="1" indent="-342900">
              <a:buFont typeface="Arial" panose="020B0604020202020204" pitchFamily="34" charset="0"/>
              <a:buChar char="•"/>
            </a:pPr>
            <a:r>
              <a:rPr lang="en-GB" sz="2800" dirty="0" smtClean="0">
                <a:cs typeface="Arial" panose="020B0604020202020204" pitchFamily="34" charset="0"/>
              </a:rPr>
              <a:t>HIV, STI, hepatitis B&amp;C and TB prevalence </a:t>
            </a:r>
            <a:br>
              <a:rPr lang="en-GB" sz="2800" dirty="0" smtClean="0">
                <a:cs typeface="Arial" panose="020B0604020202020204" pitchFamily="34" charset="0"/>
              </a:rPr>
            </a:br>
            <a:r>
              <a:rPr lang="en-GB" sz="2800" b="1" dirty="0" smtClean="0">
                <a:cs typeface="Arial" panose="020B0604020202020204" pitchFamily="34" charset="0"/>
              </a:rPr>
              <a:t>2 - 15 </a:t>
            </a:r>
            <a:r>
              <a:rPr lang="en-GB" sz="2800" b="1" dirty="0">
                <a:cs typeface="Arial" panose="020B0604020202020204" pitchFamily="34" charset="0"/>
              </a:rPr>
              <a:t>times </a:t>
            </a:r>
            <a:r>
              <a:rPr lang="en-GB" sz="2800" b="1" dirty="0" smtClean="0">
                <a:cs typeface="Arial" panose="020B0604020202020204" pitchFamily="34" charset="0"/>
              </a:rPr>
              <a:t>higher</a:t>
            </a:r>
          </a:p>
          <a:p>
            <a:pPr marL="342900" lvl="1" indent="-342900">
              <a:buFont typeface="Arial" panose="020B0604020202020204" pitchFamily="34" charset="0"/>
              <a:buChar char="•"/>
            </a:pPr>
            <a:endParaRPr lang="en-GB" sz="2800" dirty="0">
              <a:cs typeface="Arial" panose="020B0604020202020204" pitchFamily="34" charset="0"/>
            </a:endParaRPr>
          </a:p>
          <a:p>
            <a:pPr marL="342900" lvl="1" indent="-342900">
              <a:buFont typeface="Arial" panose="020B0604020202020204" pitchFamily="34" charset="0"/>
              <a:buChar char="•"/>
            </a:pPr>
            <a:r>
              <a:rPr lang="en-GB" sz="2800" dirty="0" smtClean="0">
                <a:cs typeface="Arial" panose="020B0604020202020204" pitchFamily="34" charset="0"/>
              </a:rPr>
              <a:t>TB </a:t>
            </a:r>
            <a:r>
              <a:rPr lang="en-GB" sz="2800" dirty="0">
                <a:cs typeface="Arial" panose="020B0604020202020204" pitchFamily="34" charset="0"/>
              </a:rPr>
              <a:t>incidence rates </a:t>
            </a:r>
            <a:r>
              <a:rPr lang="en-GB" sz="2800" dirty="0" smtClean="0">
                <a:cs typeface="Arial" panose="020B0604020202020204" pitchFamily="34" charset="0"/>
              </a:rPr>
              <a:t/>
            </a:r>
            <a:br>
              <a:rPr lang="en-GB" sz="2800" dirty="0" smtClean="0">
                <a:cs typeface="Arial" panose="020B0604020202020204" pitchFamily="34" charset="0"/>
              </a:rPr>
            </a:br>
            <a:r>
              <a:rPr lang="en-GB" sz="2800" b="1" dirty="0" smtClean="0">
                <a:cs typeface="Arial" panose="020B0604020202020204" pitchFamily="34" charset="0"/>
              </a:rPr>
              <a:t>23 </a:t>
            </a:r>
            <a:r>
              <a:rPr lang="en-GB" sz="2800" b="1" dirty="0">
                <a:cs typeface="Arial" panose="020B0604020202020204" pitchFamily="34" charset="0"/>
              </a:rPr>
              <a:t>times </a:t>
            </a:r>
            <a:r>
              <a:rPr lang="en-GB" sz="2800" b="1" dirty="0" smtClean="0">
                <a:cs typeface="Arial" panose="020B0604020202020204" pitchFamily="34" charset="0"/>
              </a:rPr>
              <a:t>higher</a:t>
            </a:r>
            <a:endParaRPr lang="en-GB" sz="2800" b="1" dirty="0"/>
          </a:p>
        </p:txBody>
      </p:sp>
      <p:sp>
        <p:nvSpPr>
          <p:cNvPr id="15" name="Freeform 14"/>
          <p:cNvSpPr/>
          <p:nvPr/>
        </p:nvSpPr>
        <p:spPr>
          <a:xfrm>
            <a:off x="4975755" y="2429986"/>
            <a:ext cx="4064000" cy="4064000"/>
          </a:xfrm>
          <a:custGeom>
            <a:avLst/>
            <a:gdLst>
              <a:gd name="connsiteX0" fmla="*/ 0 w 4064000"/>
              <a:gd name="connsiteY0" fmla="*/ 2032000 h 4064000"/>
              <a:gd name="connsiteX1" fmla="*/ 2032000 w 4064000"/>
              <a:gd name="connsiteY1" fmla="*/ 0 h 4064000"/>
              <a:gd name="connsiteX2" fmla="*/ 4064000 w 4064000"/>
              <a:gd name="connsiteY2" fmla="*/ 2032000 h 4064000"/>
              <a:gd name="connsiteX3" fmla="*/ 2032000 w 4064000"/>
              <a:gd name="connsiteY3" fmla="*/ 4064000 h 4064000"/>
              <a:gd name="connsiteX4" fmla="*/ 0 w 4064000"/>
              <a:gd name="connsiteY4" fmla="*/ 203200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4064000">
                <a:moveTo>
                  <a:pt x="0" y="2032000"/>
                </a:moveTo>
                <a:cubicBezTo>
                  <a:pt x="0" y="909757"/>
                  <a:pt x="909757" y="0"/>
                  <a:pt x="2032000" y="0"/>
                </a:cubicBezTo>
                <a:cubicBezTo>
                  <a:pt x="3154243" y="0"/>
                  <a:pt x="4064000" y="909757"/>
                  <a:pt x="4064000" y="2032000"/>
                </a:cubicBezTo>
                <a:cubicBezTo>
                  <a:pt x="4064000" y="3154243"/>
                  <a:pt x="3154243" y="4064000"/>
                  <a:pt x="2032000" y="4064000"/>
                </a:cubicBezTo>
                <a:cubicBezTo>
                  <a:pt x="909757" y="4064000"/>
                  <a:pt x="0" y="3154243"/>
                  <a:pt x="0" y="203200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49196" tIns="288543" rIns="1549198" bIns="3336545" numCol="1" spcCol="1270" anchor="ctr" anchorCtr="0">
            <a:noAutofit/>
          </a:bodyPr>
          <a:lstStyle/>
          <a:p>
            <a:pPr lvl="0" algn="ctr" defTabSz="533400">
              <a:lnSpc>
                <a:spcPct val="90000"/>
              </a:lnSpc>
              <a:spcBef>
                <a:spcPct val="0"/>
              </a:spcBef>
              <a:spcAft>
                <a:spcPct val="35000"/>
              </a:spcAft>
            </a:pPr>
            <a:r>
              <a:rPr lang="en-GB" sz="1200" b="1" kern="1200" dirty="0" smtClean="0">
                <a:latin typeface="Helvetica Neue"/>
              </a:rPr>
              <a:t>Ukraine 15X</a:t>
            </a:r>
            <a:endParaRPr lang="en-GB" sz="1200" b="1" kern="1200" dirty="0">
              <a:latin typeface="Helvetica Neue"/>
            </a:endParaRPr>
          </a:p>
        </p:txBody>
      </p:sp>
      <p:sp>
        <p:nvSpPr>
          <p:cNvPr id="16" name="Freeform 15"/>
          <p:cNvSpPr/>
          <p:nvPr/>
        </p:nvSpPr>
        <p:spPr>
          <a:xfrm>
            <a:off x="5382155" y="3225797"/>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142796" tIns="280416" rIns="1142798" bIns="2556256" numCol="1" spcCol="1270" anchor="ctr" anchorCtr="0">
            <a:noAutofit/>
          </a:bodyPr>
          <a:lstStyle/>
          <a:p>
            <a:pPr lvl="0" algn="ctr" defTabSz="533400">
              <a:lnSpc>
                <a:spcPct val="90000"/>
              </a:lnSpc>
              <a:spcBef>
                <a:spcPct val="0"/>
              </a:spcBef>
              <a:spcAft>
                <a:spcPct val="35000"/>
              </a:spcAft>
            </a:pPr>
            <a:r>
              <a:rPr lang="en-GB" sz="1200" b="1" kern="1200" dirty="0" smtClean="0">
                <a:latin typeface="Helvetica Neue"/>
              </a:rPr>
              <a:t>Argentina 10X</a:t>
            </a:r>
            <a:endParaRPr lang="en-GB" sz="1200" b="1" kern="1200" dirty="0">
              <a:latin typeface="Helvetica Neue"/>
            </a:endParaRPr>
          </a:p>
        </p:txBody>
      </p:sp>
      <p:sp>
        <p:nvSpPr>
          <p:cNvPr id="17" name="Freeform 16"/>
          <p:cNvSpPr/>
          <p:nvPr/>
        </p:nvSpPr>
        <p:spPr>
          <a:xfrm>
            <a:off x="5895091" y="4444999"/>
            <a:ext cx="2059632" cy="2031998"/>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72000" tIns="180000" rIns="0" bIns="1792224" numCol="1" spcCol="1270" anchor="ctr" anchorCtr="0">
            <a:noAutofit/>
          </a:bodyPr>
          <a:lstStyle/>
          <a:p>
            <a:pPr lvl="0" algn="ctr" defTabSz="533400">
              <a:lnSpc>
                <a:spcPct val="90000"/>
              </a:lnSpc>
              <a:spcBef>
                <a:spcPct val="0"/>
              </a:spcBef>
              <a:spcAft>
                <a:spcPct val="35000"/>
              </a:spcAft>
            </a:pPr>
            <a:endParaRPr lang="en-GB" sz="1200" b="1" kern="1200" dirty="0" smtClean="0">
              <a:latin typeface="Helvetica Neue"/>
            </a:endParaRPr>
          </a:p>
          <a:p>
            <a:pPr lvl="0" algn="ctr" defTabSz="533400">
              <a:lnSpc>
                <a:spcPct val="90000"/>
              </a:lnSpc>
              <a:spcBef>
                <a:spcPct val="0"/>
              </a:spcBef>
              <a:spcAft>
                <a:spcPct val="35000"/>
              </a:spcAft>
            </a:pPr>
            <a:endParaRPr lang="en-GB" sz="1200" b="1" dirty="0">
              <a:latin typeface="Helvetica Neue"/>
            </a:endParaRPr>
          </a:p>
          <a:p>
            <a:pPr lvl="0" algn="ctr" defTabSz="533400">
              <a:lnSpc>
                <a:spcPct val="90000"/>
              </a:lnSpc>
              <a:spcBef>
                <a:spcPct val="0"/>
              </a:spcBef>
              <a:spcAft>
                <a:spcPct val="35000"/>
              </a:spcAft>
            </a:pPr>
            <a:r>
              <a:rPr lang="en-GB" sz="1200" b="1" kern="1200" dirty="0" smtClean="0">
                <a:latin typeface="Helvetica Neue"/>
              </a:rPr>
              <a:t>South Africa </a:t>
            </a:r>
          </a:p>
          <a:p>
            <a:pPr lvl="0" algn="ctr" defTabSz="533400">
              <a:lnSpc>
                <a:spcPct val="90000"/>
              </a:lnSpc>
              <a:spcBef>
                <a:spcPct val="0"/>
              </a:spcBef>
              <a:spcAft>
                <a:spcPct val="35000"/>
              </a:spcAft>
            </a:pPr>
            <a:r>
              <a:rPr lang="en-GB" sz="1200" b="1" kern="1200" dirty="0" smtClean="0">
                <a:latin typeface="Helvetica Neue"/>
              </a:rPr>
              <a:t>&amp; USA 2X</a:t>
            </a:r>
            <a:endParaRPr lang="en-GB" sz="1200" b="1" kern="1200" dirty="0">
              <a:latin typeface="Helvetica Neue"/>
            </a:endParaRPr>
          </a:p>
        </p:txBody>
      </p:sp>
      <p:sp>
        <p:nvSpPr>
          <p:cNvPr id="18" name="Freeform 17"/>
          <p:cNvSpPr/>
          <p:nvPr/>
        </p:nvSpPr>
        <p:spPr>
          <a:xfrm>
            <a:off x="6314315" y="5335212"/>
            <a:ext cx="1221184" cy="1167902"/>
          </a:xfrm>
          <a:custGeom>
            <a:avLst/>
            <a:gdLst>
              <a:gd name="connsiteX0" fmla="*/ 0 w 1625600"/>
              <a:gd name="connsiteY0" fmla="*/ 812800 h 1625600"/>
              <a:gd name="connsiteX1" fmla="*/ 812800 w 1625600"/>
              <a:gd name="connsiteY1" fmla="*/ 0 h 1625600"/>
              <a:gd name="connsiteX2" fmla="*/ 1625600 w 1625600"/>
              <a:gd name="connsiteY2" fmla="*/ 812800 h 1625600"/>
              <a:gd name="connsiteX3" fmla="*/ 812800 w 1625600"/>
              <a:gd name="connsiteY3" fmla="*/ 1625600 h 1625600"/>
              <a:gd name="connsiteX4" fmla="*/ 0 w 1625600"/>
              <a:gd name="connsiteY4" fmla="*/ 81280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00" h="1625600">
                <a:moveTo>
                  <a:pt x="0" y="812800"/>
                </a:moveTo>
                <a:cubicBezTo>
                  <a:pt x="0" y="363903"/>
                  <a:pt x="363903" y="0"/>
                  <a:pt x="812800" y="0"/>
                </a:cubicBezTo>
                <a:cubicBezTo>
                  <a:pt x="1261697" y="0"/>
                  <a:pt x="1625600" y="363903"/>
                  <a:pt x="1625600" y="812800"/>
                </a:cubicBezTo>
                <a:cubicBezTo>
                  <a:pt x="1625600" y="1261697"/>
                  <a:pt x="1261697" y="1625600"/>
                  <a:pt x="812800" y="1625600"/>
                </a:cubicBezTo>
                <a:cubicBezTo>
                  <a:pt x="363903" y="1625600"/>
                  <a:pt x="0" y="1261697"/>
                  <a:pt x="0" y="812800"/>
                </a:cubicBez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0" tIns="491744" rIns="0" bIns="491744" numCol="1" spcCol="1270" anchor="ctr" anchorCtr="0">
            <a:noAutofit/>
          </a:bodyPr>
          <a:lstStyle/>
          <a:p>
            <a:pPr lvl="0" algn="ctr" defTabSz="533400">
              <a:lnSpc>
                <a:spcPct val="90000"/>
              </a:lnSpc>
              <a:spcBef>
                <a:spcPct val="0"/>
              </a:spcBef>
              <a:spcAft>
                <a:spcPct val="35000"/>
              </a:spcAft>
            </a:pPr>
            <a:r>
              <a:rPr lang="en-GB" sz="1200" b="1" kern="1200" dirty="0" smtClean="0">
                <a:latin typeface="Helvetica Neue"/>
              </a:rPr>
              <a:t>Community</a:t>
            </a:r>
            <a:endParaRPr lang="en-GB" sz="1200" b="1" kern="1200" dirty="0">
              <a:latin typeface="Helvetica Neue"/>
            </a:endParaRPr>
          </a:p>
        </p:txBody>
      </p:sp>
      <p:sp>
        <p:nvSpPr>
          <p:cNvPr id="19" name="TextBox 18"/>
          <p:cNvSpPr txBox="1"/>
          <p:nvPr/>
        </p:nvSpPr>
        <p:spPr>
          <a:xfrm>
            <a:off x="628493" y="6309320"/>
            <a:ext cx="3960440" cy="369332"/>
          </a:xfrm>
          <a:prstGeom prst="rect">
            <a:avLst/>
          </a:prstGeom>
          <a:noFill/>
        </p:spPr>
        <p:txBody>
          <a:bodyPr wrap="square" rtlCol="0">
            <a:spAutoFit/>
          </a:bodyPr>
          <a:lstStyle/>
          <a:p>
            <a:r>
              <a:rPr lang="en-GB" b="1" dirty="0" smtClean="0"/>
              <a:t>1</a:t>
            </a:r>
            <a:r>
              <a:rPr lang="en-GB" dirty="0" smtClean="0"/>
              <a:t> UNAIDS Gap Report 2014</a:t>
            </a:r>
            <a:endParaRPr lang="en-GB" dirty="0"/>
          </a:p>
        </p:txBody>
      </p:sp>
      <p:sp>
        <p:nvSpPr>
          <p:cNvPr id="9" name="Rectangle 2"/>
          <p:cNvSpPr txBox="1">
            <a:spLocks noChangeArrowheads="1"/>
          </p:cNvSpPr>
          <p:nvPr/>
        </p:nvSpPr>
        <p:spPr bwMode="auto">
          <a:xfrm>
            <a:off x="628493" y="266244"/>
            <a:ext cx="8229600" cy="1290547"/>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1" dirty="0" smtClean="0">
                <a:solidFill>
                  <a:schemeClr val="bg1"/>
                </a:solidFill>
              </a:rPr>
              <a:t>People Who Inject Drugs and Infectious Diseases in prisons</a:t>
            </a:r>
            <a:r>
              <a:rPr lang="de-DE" sz="4000" b="1" baseline="30000" dirty="0" smtClean="0">
                <a:solidFill>
                  <a:schemeClr val="bg1"/>
                </a:solidFill>
              </a:rPr>
              <a:t>1</a:t>
            </a:r>
          </a:p>
        </p:txBody>
      </p:sp>
    </p:spTree>
    <p:extLst>
      <p:ext uri="{BB962C8B-B14F-4D97-AF65-F5344CB8AC3E}">
        <p14:creationId xmlns:p14="http://schemas.microsoft.com/office/powerpoint/2010/main" val="150952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p:cNvSpPr>
          <p:nvPr>
            <p:ph type="body" idx="4294967295"/>
          </p:nvPr>
        </p:nvSpPr>
        <p:spPr>
          <a:xfrm>
            <a:off x="882158" y="1635125"/>
            <a:ext cx="8228012" cy="5040313"/>
          </a:xfrm>
        </p:spPr>
        <p:txBody>
          <a:bodyPr/>
          <a:lstStyle/>
          <a:p>
            <a:pPr marL="273050" indent="-273050" eaLnBrk="1" hangingPunct="1">
              <a:lnSpc>
                <a:spcPct val="80000"/>
              </a:lnSpc>
              <a:buFont typeface="Arial" charset="0"/>
              <a:buNone/>
            </a:pPr>
            <a:r>
              <a:rPr lang="en-GB" sz="2000" dirty="0"/>
              <a:t>1</a:t>
            </a:r>
            <a:r>
              <a:rPr lang="en-GB" sz="2000" b="1" dirty="0">
                <a:solidFill>
                  <a:srgbClr val="FF0000"/>
                </a:solidFill>
              </a:rPr>
              <a:t>.   Information, education and communication</a:t>
            </a:r>
          </a:p>
          <a:p>
            <a:pPr marL="273050" indent="-273050" eaLnBrk="1" hangingPunct="1">
              <a:lnSpc>
                <a:spcPct val="80000"/>
              </a:lnSpc>
              <a:buFont typeface="Arial" charset="0"/>
              <a:buNone/>
            </a:pPr>
            <a:r>
              <a:rPr lang="en-GB" sz="2000" dirty="0" smtClean="0"/>
              <a:t>2.   HIV testing and counselling</a:t>
            </a:r>
          </a:p>
          <a:p>
            <a:pPr marL="273050" indent="-273050" eaLnBrk="1" hangingPunct="1">
              <a:lnSpc>
                <a:spcPct val="80000"/>
              </a:lnSpc>
              <a:buFont typeface="Arial" charset="0"/>
              <a:buNone/>
            </a:pPr>
            <a:r>
              <a:rPr lang="en-GB" sz="2000" dirty="0" smtClean="0"/>
              <a:t>3.   Treatment, care and support</a:t>
            </a:r>
          </a:p>
          <a:p>
            <a:pPr marL="273050" indent="-273050" eaLnBrk="1" hangingPunct="1">
              <a:lnSpc>
                <a:spcPct val="80000"/>
              </a:lnSpc>
              <a:buFont typeface="Arial" charset="0"/>
              <a:buNone/>
            </a:pPr>
            <a:r>
              <a:rPr lang="en-GB" sz="2000" dirty="0" smtClean="0"/>
              <a:t>4.   Prevention, diagnosis and treatment of tuberculosis</a:t>
            </a:r>
          </a:p>
          <a:p>
            <a:pPr marL="273050" indent="-273050" eaLnBrk="1" hangingPunct="1">
              <a:lnSpc>
                <a:spcPct val="80000"/>
              </a:lnSpc>
              <a:buFont typeface="Arial" charset="0"/>
              <a:buNone/>
            </a:pPr>
            <a:r>
              <a:rPr lang="en-GB" sz="2000" dirty="0"/>
              <a:t>5.   </a:t>
            </a:r>
            <a:r>
              <a:rPr lang="en-GB" sz="2000" dirty="0" smtClean="0"/>
              <a:t>Prevention of mother-to-child transmission of HIV</a:t>
            </a:r>
          </a:p>
          <a:p>
            <a:pPr marL="273050" indent="-273050" eaLnBrk="1" hangingPunct="1">
              <a:lnSpc>
                <a:spcPct val="80000"/>
              </a:lnSpc>
              <a:buFont typeface="Arial" charset="0"/>
              <a:buNone/>
            </a:pPr>
            <a:r>
              <a:rPr lang="en-GB" sz="2000" b="1" dirty="0" smtClean="0">
                <a:solidFill>
                  <a:srgbClr val="FF0000"/>
                </a:solidFill>
              </a:rPr>
              <a:t>6.</a:t>
            </a:r>
            <a:r>
              <a:rPr lang="en-GB" sz="2000" dirty="0" smtClean="0">
                <a:solidFill>
                  <a:srgbClr val="FF0000"/>
                </a:solidFill>
              </a:rPr>
              <a:t>   </a:t>
            </a:r>
            <a:r>
              <a:rPr lang="en-GB" sz="2000" b="1" dirty="0" smtClean="0">
                <a:solidFill>
                  <a:srgbClr val="FF0000"/>
                </a:solidFill>
              </a:rPr>
              <a:t>Condom programmes</a:t>
            </a:r>
          </a:p>
          <a:p>
            <a:pPr marL="273050" indent="-273050" eaLnBrk="1" hangingPunct="1">
              <a:lnSpc>
                <a:spcPct val="80000"/>
              </a:lnSpc>
              <a:buFont typeface="Arial" charset="0"/>
              <a:buNone/>
            </a:pPr>
            <a:r>
              <a:rPr lang="en-GB" sz="2000" dirty="0" smtClean="0"/>
              <a:t>7.   Prevention and treatment of sexually transmitted </a:t>
            </a:r>
            <a:br>
              <a:rPr lang="en-GB" sz="2000" dirty="0" smtClean="0"/>
            </a:br>
            <a:r>
              <a:rPr lang="en-GB" sz="2000" dirty="0" smtClean="0"/>
              <a:t>   infections</a:t>
            </a:r>
          </a:p>
          <a:p>
            <a:pPr marL="273050" indent="-273050" eaLnBrk="1" hangingPunct="1">
              <a:lnSpc>
                <a:spcPct val="80000"/>
              </a:lnSpc>
              <a:buFont typeface="Arial" charset="0"/>
              <a:buNone/>
            </a:pPr>
            <a:r>
              <a:rPr lang="en-GB" sz="2000" dirty="0" smtClean="0"/>
              <a:t>8.   Prevention of sexual violence</a:t>
            </a:r>
          </a:p>
          <a:p>
            <a:pPr marL="273050" indent="-273050" eaLnBrk="1" hangingPunct="1">
              <a:lnSpc>
                <a:spcPct val="80000"/>
              </a:lnSpc>
              <a:buFont typeface="Arial" charset="0"/>
              <a:buNone/>
            </a:pPr>
            <a:r>
              <a:rPr lang="en-GB" sz="2000" b="1" dirty="0" smtClean="0">
                <a:solidFill>
                  <a:srgbClr val="FF0000"/>
                </a:solidFill>
              </a:rPr>
              <a:t>9.   Drug dependence treatment =&gt; Opioid Substitution Treatment</a:t>
            </a:r>
          </a:p>
          <a:p>
            <a:pPr marL="273050" indent="-273050" eaLnBrk="1" hangingPunct="1">
              <a:lnSpc>
                <a:spcPct val="80000"/>
              </a:lnSpc>
              <a:buFont typeface="Arial" charset="0"/>
              <a:buNone/>
            </a:pPr>
            <a:r>
              <a:rPr lang="en-GB" sz="2000" b="1" dirty="0" smtClean="0">
                <a:solidFill>
                  <a:srgbClr val="FF0000"/>
                </a:solidFill>
              </a:rPr>
              <a:t>10. Needle and syringe programmes</a:t>
            </a:r>
          </a:p>
          <a:p>
            <a:pPr marL="273050" indent="-273050" eaLnBrk="1" hangingPunct="1">
              <a:lnSpc>
                <a:spcPct val="80000"/>
              </a:lnSpc>
              <a:buFont typeface="Arial" charset="0"/>
              <a:buNone/>
            </a:pPr>
            <a:r>
              <a:rPr lang="en-GB" sz="2000" dirty="0" smtClean="0"/>
              <a:t>11. </a:t>
            </a:r>
            <a:r>
              <a:rPr lang="en-GB" sz="2000" b="1" dirty="0">
                <a:solidFill>
                  <a:srgbClr val="FF0000"/>
                </a:solidFill>
              </a:rPr>
              <a:t>Vaccination, diagnosis and treatment of viral hepatitis</a:t>
            </a:r>
          </a:p>
          <a:p>
            <a:pPr marL="273050" indent="-273050" eaLnBrk="1" hangingPunct="1">
              <a:lnSpc>
                <a:spcPct val="80000"/>
              </a:lnSpc>
              <a:buFont typeface="Arial" charset="0"/>
              <a:buNone/>
            </a:pPr>
            <a:r>
              <a:rPr lang="en-GB" sz="2000" dirty="0" smtClean="0"/>
              <a:t>12. Post-exposure prophylaxis</a:t>
            </a:r>
          </a:p>
          <a:p>
            <a:pPr marL="273050" indent="-273050" eaLnBrk="1" hangingPunct="1">
              <a:lnSpc>
                <a:spcPct val="80000"/>
              </a:lnSpc>
              <a:buFont typeface="Arial" charset="0"/>
              <a:buNone/>
            </a:pPr>
            <a:r>
              <a:rPr lang="en-GB" sz="2000" dirty="0" smtClean="0"/>
              <a:t>13. Prevention of transmission through medical or dental services</a:t>
            </a:r>
          </a:p>
          <a:p>
            <a:pPr marL="273050" indent="-273050" eaLnBrk="1" hangingPunct="1">
              <a:lnSpc>
                <a:spcPct val="80000"/>
              </a:lnSpc>
              <a:buFont typeface="Arial" charset="0"/>
              <a:buNone/>
            </a:pPr>
            <a:r>
              <a:rPr lang="en-GB" sz="2000" b="1" dirty="0" smtClean="0"/>
              <a:t>14</a:t>
            </a:r>
            <a:r>
              <a:rPr lang="en-GB" sz="2000" dirty="0" smtClean="0"/>
              <a:t>. Prevention of transmission through tattooing, piercing and  </a:t>
            </a:r>
            <a:br>
              <a:rPr lang="en-GB" sz="2000" dirty="0" smtClean="0"/>
            </a:br>
            <a:r>
              <a:rPr lang="en-GB" sz="2000" dirty="0" smtClean="0"/>
              <a:t>  other forms of skin penetration</a:t>
            </a:r>
          </a:p>
          <a:p>
            <a:pPr marL="273050" indent="-273050" eaLnBrk="1" hangingPunct="1">
              <a:lnSpc>
                <a:spcPct val="80000"/>
              </a:lnSpc>
              <a:buFont typeface="Arial" charset="0"/>
              <a:buNone/>
            </a:pPr>
            <a:r>
              <a:rPr lang="en-GB" sz="2000" dirty="0" smtClean="0"/>
              <a:t>15. Protecting staff from occupational hazards</a:t>
            </a:r>
            <a:endParaRPr lang="de-DE" sz="2000" dirty="0" smtClean="0"/>
          </a:p>
        </p:txBody>
      </p:sp>
      <p:sp>
        <p:nvSpPr>
          <p:cNvPr id="58371" name="Text Box 4"/>
          <p:cNvSpPr txBox="1">
            <a:spLocks noChangeArrowheads="1"/>
          </p:cNvSpPr>
          <p:nvPr/>
        </p:nvSpPr>
        <p:spPr bwMode="auto">
          <a:xfrm>
            <a:off x="395288" y="6308725"/>
            <a:ext cx="8353425" cy="366713"/>
          </a:xfrm>
          <a:prstGeom prst="rect">
            <a:avLst/>
          </a:prstGeom>
          <a:noFill/>
          <a:ln w="9525">
            <a:noFill/>
            <a:miter lim="800000"/>
            <a:headEnd/>
            <a:tailEnd/>
          </a:ln>
        </p:spPr>
        <p:txBody>
          <a:bodyPr>
            <a:spAutoFit/>
          </a:bodyPr>
          <a:lstStyle/>
          <a:p>
            <a:pPr>
              <a:spcBef>
                <a:spcPct val="50000"/>
              </a:spcBef>
            </a:pPr>
            <a:endParaRPr lang="de-DE"/>
          </a:p>
        </p:txBody>
      </p:sp>
      <p:sp>
        <p:nvSpPr>
          <p:cNvPr id="58372" name="Text Box 5"/>
          <p:cNvSpPr txBox="1">
            <a:spLocks noChangeArrowheads="1"/>
          </p:cNvSpPr>
          <p:nvPr/>
        </p:nvSpPr>
        <p:spPr bwMode="auto">
          <a:xfrm rot="-5400000">
            <a:off x="-4252119" y="1964531"/>
            <a:ext cx="9145588" cy="641350"/>
          </a:xfrm>
          <a:prstGeom prst="rect">
            <a:avLst/>
          </a:prstGeom>
          <a:noFill/>
          <a:ln w="9525">
            <a:noFill/>
            <a:miter lim="800000"/>
            <a:headEnd/>
            <a:tailEnd/>
          </a:ln>
        </p:spPr>
        <p:txBody>
          <a:bodyPr>
            <a:spAutoFit/>
          </a:bodyPr>
          <a:lstStyle/>
          <a:p>
            <a:r>
              <a:rPr lang="en-GB" b="1" baseline="30000"/>
              <a:t>1</a:t>
            </a:r>
            <a:r>
              <a:rPr lang="en-GB"/>
              <a:t>UNODC/ILO (2012):</a:t>
            </a:r>
            <a:r>
              <a:rPr lang="en-GB" baseline="30000"/>
              <a:t> </a:t>
            </a:r>
            <a:r>
              <a:rPr lang="en-GB"/>
              <a:t>HIV prevention, treatment and care in prisons </a:t>
            </a:r>
          </a:p>
          <a:p>
            <a:r>
              <a:rPr lang="en-GB"/>
              <a:t>and other closed settings: a comprehensive package of interventions</a:t>
            </a:r>
            <a:r>
              <a:rPr lang="de-DE"/>
              <a:t> </a:t>
            </a:r>
          </a:p>
        </p:txBody>
      </p:sp>
      <p:sp>
        <p:nvSpPr>
          <p:cNvPr id="6" name="Rectangle 2"/>
          <p:cNvSpPr txBox="1">
            <a:spLocks noChangeArrowheads="1"/>
          </p:cNvSpPr>
          <p:nvPr/>
        </p:nvSpPr>
        <p:spPr bwMode="auto">
          <a:xfrm>
            <a:off x="641351" y="188640"/>
            <a:ext cx="8502649" cy="133164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de-DE" sz="4000" b="1" dirty="0" smtClean="0">
                <a:solidFill>
                  <a:schemeClr val="bg1"/>
                </a:solidFill>
              </a:rPr>
              <a:t>HIV-</a:t>
            </a:r>
            <a:r>
              <a:rPr lang="de-DE" sz="4000" b="1" dirty="0" err="1">
                <a:solidFill>
                  <a:schemeClr val="bg1"/>
                </a:solidFill>
              </a:rPr>
              <a:t>P</a:t>
            </a:r>
            <a:r>
              <a:rPr lang="de-DE" sz="4000" b="1" dirty="0" err="1" smtClean="0">
                <a:solidFill>
                  <a:schemeClr val="bg1"/>
                </a:solidFill>
              </a:rPr>
              <a:t>revention</a:t>
            </a:r>
            <a:r>
              <a:rPr lang="de-DE" sz="4000" b="1" dirty="0" smtClean="0">
                <a:solidFill>
                  <a:schemeClr val="bg1"/>
                </a:solidFill>
              </a:rPr>
              <a:t> – </a:t>
            </a:r>
            <a:r>
              <a:rPr lang="de-DE" sz="4000" b="1" dirty="0" smtClean="0">
                <a:solidFill>
                  <a:srgbClr val="FF0000"/>
                </a:solidFill>
              </a:rPr>
              <a:t>The </a:t>
            </a:r>
            <a:r>
              <a:rPr lang="de-DE" sz="4000" b="1" dirty="0" err="1" smtClean="0">
                <a:solidFill>
                  <a:srgbClr val="FF0000"/>
                </a:solidFill>
              </a:rPr>
              <a:t>Comprehensive</a:t>
            </a:r>
            <a:r>
              <a:rPr lang="de-DE" sz="4000" b="1" dirty="0" smtClean="0">
                <a:solidFill>
                  <a:srgbClr val="FF0000"/>
                </a:solidFill>
              </a:rPr>
              <a:t> Package</a:t>
            </a:r>
            <a:r>
              <a:rPr lang="de-DE" sz="4000" b="1" dirty="0" smtClean="0">
                <a:solidFill>
                  <a:schemeClr val="bg1"/>
                </a:solidFill>
              </a:rPr>
              <a:t>: 15 Key </a:t>
            </a:r>
            <a:r>
              <a:rPr lang="de-DE" sz="4000" b="1" dirty="0" err="1" smtClean="0">
                <a:solidFill>
                  <a:schemeClr val="bg1"/>
                </a:solidFill>
              </a:rPr>
              <a:t>Interventions</a:t>
            </a:r>
            <a:r>
              <a:rPr lang="de-DE" sz="4000" b="1" dirty="0" smtClean="0">
                <a:solidFill>
                  <a:schemeClr val="bg1"/>
                </a:solidFill>
              </a:rPr>
              <a:t> </a:t>
            </a:r>
            <a:r>
              <a:rPr lang="de-DE" sz="1400" b="1" dirty="0" smtClean="0">
                <a:solidFill>
                  <a:schemeClr val="bg1"/>
                </a:solidFill>
              </a:rPr>
              <a:t>(UNODC et al. 2012)</a:t>
            </a:r>
          </a:p>
        </p:txBody>
      </p:sp>
    </p:spTree>
    <p:extLst>
      <p:ext uri="{BB962C8B-B14F-4D97-AF65-F5344CB8AC3E}">
        <p14:creationId xmlns:p14="http://schemas.microsoft.com/office/powerpoint/2010/main" val="430809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611560" y="404664"/>
            <a:ext cx="7772400" cy="4104456"/>
          </a:xfrm>
          <a:solidFill>
            <a:srgbClr val="002060"/>
          </a:solidFill>
        </p:spPr>
        <p:txBody>
          <a:bodyPr/>
          <a:lstStyle/>
          <a:p>
            <a:r>
              <a:rPr lang="de-DE" b="1" dirty="0" smtClean="0">
                <a:solidFill>
                  <a:schemeClr val="bg1"/>
                </a:solidFill>
              </a:rPr>
              <a:t>Information, </a:t>
            </a:r>
            <a:r>
              <a:rPr lang="de-DE" b="1" dirty="0" err="1" smtClean="0">
                <a:solidFill>
                  <a:schemeClr val="bg1"/>
                </a:solidFill>
              </a:rPr>
              <a:t>education</a:t>
            </a:r>
            <a:r>
              <a:rPr lang="de-DE" b="1" dirty="0" smtClean="0">
                <a:solidFill>
                  <a:schemeClr val="bg1"/>
                </a:solidFill>
              </a:rPr>
              <a:t> </a:t>
            </a:r>
            <a:r>
              <a:rPr lang="de-DE" b="1" dirty="0" err="1" smtClean="0">
                <a:solidFill>
                  <a:schemeClr val="bg1"/>
                </a:solidFill>
              </a:rPr>
              <a:t>and</a:t>
            </a:r>
            <a:r>
              <a:rPr lang="de-DE" b="1" dirty="0" smtClean="0">
                <a:solidFill>
                  <a:schemeClr val="bg1"/>
                </a:solidFill>
              </a:rPr>
              <a:t> </a:t>
            </a:r>
            <a:r>
              <a:rPr lang="de-DE" b="1" dirty="0" err="1" smtClean="0">
                <a:solidFill>
                  <a:schemeClr val="bg1"/>
                </a:solidFill>
              </a:rPr>
              <a:t>communication</a:t>
            </a:r>
            <a:endParaRPr lang="de-AT" sz="2800" dirty="0" smtClean="0">
              <a:solidFill>
                <a:schemeClr val="bg1"/>
              </a:solidFill>
            </a:endParaRPr>
          </a:p>
        </p:txBody>
      </p:sp>
      <p:sp>
        <p:nvSpPr>
          <p:cNvPr id="2" name="Untertitel 1"/>
          <p:cNvSpPr>
            <a:spLocks noGrp="1"/>
          </p:cNvSpPr>
          <p:nvPr>
            <p:ph type="subTitle" idx="1"/>
          </p:nvPr>
        </p:nvSpPr>
        <p:spPr/>
        <p:txBody>
          <a:bodyPr/>
          <a:lstStyle/>
          <a:p>
            <a:endParaRPr lang="de-DE"/>
          </a:p>
        </p:txBody>
      </p:sp>
    </p:spTree>
    <p:extLst>
      <p:ext uri="{BB962C8B-B14F-4D97-AF65-F5344CB8AC3E}">
        <p14:creationId xmlns:p14="http://schemas.microsoft.com/office/powerpoint/2010/main" val="543371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5192" y="1932657"/>
            <a:ext cx="9612560" cy="4925343"/>
          </a:xfrm>
        </p:spPr>
        <p:txBody>
          <a:bodyPr>
            <a:noAutofit/>
          </a:bodyPr>
          <a:lstStyle/>
          <a:p>
            <a:pPr marL="914400" lvl="2" indent="0">
              <a:buNone/>
            </a:pPr>
            <a:r>
              <a:rPr lang="en-GB" sz="3600" dirty="0"/>
              <a:t>Sustainable website </a:t>
            </a:r>
          </a:p>
          <a:p>
            <a:pPr marL="914400" lvl="2" indent="0">
              <a:buNone/>
            </a:pPr>
            <a:r>
              <a:rPr lang="en-GB" sz="3600" dirty="0"/>
              <a:t>Toolbox </a:t>
            </a:r>
            <a:r>
              <a:rPr lang="en-GB" sz="3600" b="1" dirty="0"/>
              <a:t>and</a:t>
            </a:r>
            <a:r>
              <a:rPr lang="en-GB" sz="3600" dirty="0"/>
              <a:t> E-Learning courses:</a:t>
            </a:r>
          </a:p>
          <a:p>
            <a:pPr marL="342900" lvl="1" indent="-342900">
              <a:lnSpc>
                <a:spcPct val="110000"/>
              </a:lnSpc>
              <a:spcAft>
                <a:spcPts val="1000"/>
              </a:spcAft>
              <a:buFont typeface="Arial"/>
              <a:buChar char="•"/>
            </a:pPr>
            <a:r>
              <a:rPr lang="de-DE" sz="3600" dirty="0" smtClean="0"/>
              <a:t>Harm </a:t>
            </a:r>
            <a:r>
              <a:rPr lang="de-DE" sz="3600" dirty="0"/>
              <a:t>Reduction</a:t>
            </a:r>
          </a:p>
          <a:p>
            <a:pPr marL="342900" lvl="1" indent="-342900">
              <a:lnSpc>
                <a:spcPct val="110000"/>
              </a:lnSpc>
              <a:spcAft>
                <a:spcPts val="1000"/>
              </a:spcAft>
              <a:buFont typeface="Arial"/>
              <a:buChar char="•"/>
            </a:pPr>
            <a:r>
              <a:rPr lang="de-DE" sz="3600" dirty="0"/>
              <a:t>Opioid Substitution Treatment</a:t>
            </a:r>
          </a:p>
          <a:p>
            <a:pPr marL="342900" lvl="1" indent="-342900">
              <a:lnSpc>
                <a:spcPct val="110000"/>
              </a:lnSpc>
              <a:spcAft>
                <a:spcPts val="1000"/>
              </a:spcAft>
              <a:buFont typeface="Arial"/>
              <a:buChar char="•"/>
            </a:pPr>
            <a:r>
              <a:rPr lang="de-DE" sz="3600" dirty="0" err="1"/>
              <a:t>Prison-based</a:t>
            </a:r>
            <a:r>
              <a:rPr lang="de-DE" sz="3600" dirty="0"/>
              <a:t> </a:t>
            </a:r>
            <a:r>
              <a:rPr lang="de-DE" sz="3600" dirty="0" err="1"/>
              <a:t>Needle</a:t>
            </a:r>
            <a:r>
              <a:rPr lang="de-DE" sz="3600" dirty="0"/>
              <a:t> </a:t>
            </a:r>
            <a:r>
              <a:rPr lang="de-DE" sz="3600" dirty="0" err="1"/>
              <a:t>and</a:t>
            </a:r>
            <a:r>
              <a:rPr lang="de-DE" sz="3600" dirty="0"/>
              <a:t> Syringe Programme</a:t>
            </a:r>
          </a:p>
          <a:p>
            <a:pPr marL="342900" lvl="1" indent="-342900">
              <a:lnSpc>
                <a:spcPct val="110000"/>
              </a:lnSpc>
              <a:spcAft>
                <a:spcPts val="1000"/>
              </a:spcAft>
              <a:buFont typeface="Arial"/>
              <a:buChar char="•"/>
            </a:pPr>
            <a:r>
              <a:rPr lang="de-DE" sz="3600" dirty="0" err="1"/>
              <a:t>Condom</a:t>
            </a:r>
            <a:r>
              <a:rPr lang="de-DE" sz="3600" dirty="0"/>
              <a:t> </a:t>
            </a:r>
            <a:r>
              <a:rPr lang="de-DE" sz="3600" dirty="0" smtClean="0"/>
              <a:t>Distribution</a:t>
            </a:r>
          </a:p>
          <a:p>
            <a:pPr marL="342900" lvl="1" indent="-342900">
              <a:lnSpc>
                <a:spcPct val="110000"/>
              </a:lnSpc>
              <a:spcAft>
                <a:spcPts val="1000"/>
              </a:spcAft>
              <a:buFont typeface="Arial"/>
              <a:buChar char="•"/>
            </a:pPr>
            <a:r>
              <a:rPr lang="de-DE" sz="3600" dirty="0" smtClean="0"/>
              <a:t>Take-Home-</a:t>
            </a:r>
            <a:r>
              <a:rPr lang="de-DE" sz="3600" dirty="0" err="1" smtClean="0"/>
              <a:t>Naloxone</a:t>
            </a:r>
            <a:r>
              <a:rPr lang="de-DE" sz="3600" dirty="0" smtClean="0"/>
              <a:t> on Release (</a:t>
            </a:r>
            <a:r>
              <a:rPr lang="de-DE" sz="3600" dirty="0" err="1" smtClean="0"/>
              <a:t>to</a:t>
            </a:r>
            <a:r>
              <a:rPr lang="de-DE" sz="3600" dirty="0" smtClean="0"/>
              <a:t> </a:t>
            </a:r>
            <a:r>
              <a:rPr lang="de-DE" sz="3600" dirty="0" err="1" smtClean="0"/>
              <a:t>come</a:t>
            </a:r>
            <a:r>
              <a:rPr lang="de-DE" sz="3600" dirty="0"/>
              <a:t>)</a:t>
            </a:r>
          </a:p>
          <a:p>
            <a:pPr lvl="2"/>
            <a:endParaRPr lang="en-US" sz="3200" dirty="0" smtClean="0"/>
          </a:p>
        </p:txBody>
      </p:sp>
      <p:sp>
        <p:nvSpPr>
          <p:cNvPr id="11" name="Slide Number Placeholder 1"/>
          <p:cNvSpPr>
            <a:spLocks noGrp="1"/>
          </p:cNvSpPr>
          <p:nvPr>
            <p:ph type="sldNum" sz="quarter" idx="12"/>
          </p:nvPr>
        </p:nvSpPr>
        <p:spPr>
          <a:xfrm>
            <a:off x="8766000" y="6408000"/>
            <a:ext cx="442392" cy="365125"/>
          </a:xfrm>
        </p:spPr>
        <p:txBody>
          <a:bodyPr/>
          <a:lstStyle/>
          <a:p>
            <a:fld id="{625570B4-70FB-4D6F-A727-6B9BC9A5D104}" type="slidenum">
              <a:rPr lang="en-GB" smtClean="0"/>
              <a:pPr/>
              <a:t>6</a:t>
            </a:fld>
            <a:endParaRPr lang="en-GB" dirty="0"/>
          </a:p>
        </p:txBody>
      </p:sp>
      <p:sp>
        <p:nvSpPr>
          <p:cNvPr id="8" name="Rectangle 2"/>
          <p:cNvSpPr txBox="1">
            <a:spLocks noChangeArrowheads="1"/>
          </p:cNvSpPr>
          <p:nvPr/>
        </p:nvSpPr>
        <p:spPr bwMode="auto">
          <a:xfrm>
            <a:off x="385192" y="188640"/>
            <a:ext cx="8219256" cy="144016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000" b="1" dirty="0" smtClean="0">
                <a:solidFill>
                  <a:schemeClr val="bg1"/>
                </a:solidFill>
              </a:rPr>
              <a:t>Website </a:t>
            </a:r>
            <a:r>
              <a:rPr lang="en-US" sz="4000" b="1" dirty="0" smtClean="0">
                <a:solidFill>
                  <a:srgbClr val="FF0000"/>
                </a:solidFill>
              </a:rPr>
              <a:t>www.harmreduction.eu</a:t>
            </a:r>
            <a:endParaRPr lang="de-DE" sz="1800" b="1" baseline="30000" dirty="0" smtClean="0">
              <a:solidFill>
                <a:srgbClr val="FF0000"/>
              </a:solidFill>
            </a:endParaRPr>
          </a:p>
        </p:txBody>
      </p:sp>
    </p:spTree>
    <p:extLst>
      <p:ext uri="{BB962C8B-B14F-4D97-AF65-F5344CB8AC3E}">
        <p14:creationId xmlns:p14="http://schemas.microsoft.com/office/powerpoint/2010/main" val="18616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611560" y="404664"/>
            <a:ext cx="7772400" cy="4104456"/>
          </a:xfrm>
          <a:solidFill>
            <a:srgbClr val="002060"/>
          </a:solidFill>
        </p:spPr>
        <p:txBody>
          <a:bodyPr/>
          <a:lstStyle/>
          <a:p>
            <a:r>
              <a:rPr lang="de-DE" b="1" dirty="0" smtClean="0">
                <a:solidFill>
                  <a:schemeClr val="bg1"/>
                </a:solidFill>
              </a:rPr>
              <a:t>Sexual </a:t>
            </a:r>
            <a:r>
              <a:rPr lang="de-DE" b="1" dirty="0" err="1" smtClean="0">
                <a:solidFill>
                  <a:schemeClr val="bg1"/>
                </a:solidFill>
              </a:rPr>
              <a:t>Risks</a:t>
            </a:r>
            <a:r>
              <a:rPr lang="de-DE" b="1" dirty="0" smtClean="0">
                <a:solidFill>
                  <a:schemeClr val="bg1"/>
                </a:solidFill>
              </a:rPr>
              <a:t> </a:t>
            </a:r>
            <a:r>
              <a:rPr lang="de-DE" b="1" dirty="0" err="1" smtClean="0">
                <a:solidFill>
                  <a:schemeClr val="bg1"/>
                </a:solidFill>
              </a:rPr>
              <a:t>and</a:t>
            </a:r>
            <a:r>
              <a:rPr lang="de-DE" b="1" dirty="0" smtClean="0">
                <a:solidFill>
                  <a:schemeClr val="bg1"/>
                </a:solidFill>
              </a:rPr>
              <a:t> </a:t>
            </a:r>
            <a:r>
              <a:rPr lang="de-DE" b="1" dirty="0" err="1" smtClean="0">
                <a:solidFill>
                  <a:schemeClr val="bg1"/>
                </a:solidFill>
              </a:rPr>
              <a:t>Condom</a:t>
            </a:r>
            <a:r>
              <a:rPr lang="de-DE" b="1" dirty="0" smtClean="0">
                <a:solidFill>
                  <a:schemeClr val="bg1"/>
                </a:solidFill>
              </a:rPr>
              <a:t> </a:t>
            </a:r>
            <a:r>
              <a:rPr lang="de-DE" b="1" dirty="0" err="1" smtClean="0">
                <a:solidFill>
                  <a:schemeClr val="bg1"/>
                </a:solidFill>
              </a:rPr>
              <a:t>Programs</a:t>
            </a:r>
            <a:r>
              <a:rPr lang="de-DE" sz="2800" b="1" dirty="0" smtClean="0">
                <a:solidFill>
                  <a:schemeClr val="bg1"/>
                </a:solidFill>
              </a:rPr>
              <a:t/>
            </a:r>
            <a:br>
              <a:rPr lang="de-DE" sz="2800" b="1" dirty="0" smtClean="0">
                <a:solidFill>
                  <a:schemeClr val="bg1"/>
                </a:solidFill>
              </a:rPr>
            </a:br>
            <a:endParaRPr lang="de-AT" sz="2800" dirty="0" smtClean="0">
              <a:solidFill>
                <a:schemeClr val="bg1"/>
              </a:solidFill>
            </a:endParaRPr>
          </a:p>
        </p:txBody>
      </p:sp>
      <p:sp>
        <p:nvSpPr>
          <p:cNvPr id="2" name="Untertitel 1"/>
          <p:cNvSpPr>
            <a:spLocks noGrp="1"/>
          </p:cNvSpPr>
          <p:nvPr>
            <p:ph type="subTitle" idx="1"/>
          </p:nvPr>
        </p:nvSpPr>
        <p:spPr/>
        <p:txBody>
          <a:bodyPr/>
          <a:lstStyle/>
          <a:p>
            <a:endParaRPr lang="de-DE"/>
          </a:p>
        </p:txBody>
      </p:sp>
    </p:spTree>
    <p:extLst>
      <p:ext uri="{BB962C8B-B14F-4D97-AF65-F5344CB8AC3E}">
        <p14:creationId xmlns:p14="http://schemas.microsoft.com/office/powerpoint/2010/main" val="809721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3" name="Rectangle 3"/>
          <p:cNvSpPr>
            <a:spLocks noGrp="1" noChangeArrowheads="1"/>
          </p:cNvSpPr>
          <p:nvPr>
            <p:ph type="body" idx="1"/>
          </p:nvPr>
        </p:nvSpPr>
        <p:spPr>
          <a:xfrm>
            <a:off x="457200" y="1600199"/>
            <a:ext cx="8527976" cy="4711145"/>
          </a:xfrm>
        </p:spPr>
        <p:txBody>
          <a:bodyPr/>
          <a:lstStyle/>
          <a:p>
            <a:pPr>
              <a:lnSpc>
                <a:spcPct val="80000"/>
              </a:lnSpc>
            </a:pPr>
            <a:r>
              <a:rPr lang="de-DE" sz="2800" b="1" dirty="0" smtClean="0"/>
              <a:t>Maputo/Mozambique</a:t>
            </a:r>
            <a:r>
              <a:rPr lang="de-DE" sz="2800" dirty="0" smtClean="0"/>
              <a:t>: </a:t>
            </a:r>
            <a:r>
              <a:rPr lang="de-DE" sz="2800" dirty="0"/>
              <a:t>ca. </a:t>
            </a:r>
            <a:r>
              <a:rPr lang="de-DE" sz="2800" dirty="0" smtClean="0"/>
              <a:t>24% </a:t>
            </a:r>
            <a:r>
              <a:rPr lang="de-DE" sz="2800" dirty="0" err="1" smtClean="0"/>
              <a:t>of</a:t>
            </a:r>
            <a:r>
              <a:rPr lang="de-DE" sz="2800" dirty="0" smtClean="0"/>
              <a:t> </a:t>
            </a:r>
            <a:r>
              <a:rPr lang="de-DE" sz="2800" dirty="0" err="1" smtClean="0"/>
              <a:t>prisoners</a:t>
            </a:r>
            <a:r>
              <a:rPr lang="de-DE" sz="2800" dirty="0" smtClean="0"/>
              <a:t> HIV</a:t>
            </a:r>
            <a:r>
              <a:rPr lang="de-DE" sz="2800" dirty="0"/>
              <a:t>+ - </a:t>
            </a:r>
            <a:r>
              <a:rPr lang="de-DE" sz="2800" dirty="0" err="1" smtClean="0"/>
              <a:t>no</a:t>
            </a:r>
            <a:r>
              <a:rPr lang="de-DE" sz="2800" dirty="0" smtClean="0"/>
              <a:t> </a:t>
            </a:r>
            <a:r>
              <a:rPr lang="de-DE" sz="2800" dirty="0" err="1" smtClean="0"/>
              <a:t>condoms</a:t>
            </a:r>
            <a:r>
              <a:rPr lang="de-DE" sz="2800" dirty="0" smtClean="0"/>
              <a:t>: „…</a:t>
            </a:r>
            <a:r>
              <a:rPr lang="de-DE" sz="2800" dirty="0" err="1" smtClean="0"/>
              <a:t>might</a:t>
            </a:r>
            <a:r>
              <a:rPr lang="de-DE" sz="2800" dirty="0" smtClean="0"/>
              <a:t> </a:t>
            </a:r>
            <a:r>
              <a:rPr lang="de-DE" sz="2800" dirty="0" err="1" smtClean="0"/>
              <a:t>increase</a:t>
            </a:r>
            <a:r>
              <a:rPr lang="de-DE" sz="2800" dirty="0" smtClean="0"/>
              <a:t> sexual </a:t>
            </a:r>
            <a:r>
              <a:rPr lang="de-DE" sz="2800" dirty="0" err="1" smtClean="0"/>
              <a:t>activity</a:t>
            </a:r>
            <a:r>
              <a:rPr lang="de-DE" sz="2800" dirty="0" smtClean="0"/>
              <a:t> …“</a:t>
            </a:r>
            <a:endParaRPr lang="de-DE" sz="2800" dirty="0"/>
          </a:p>
          <a:p>
            <a:pPr>
              <a:lnSpc>
                <a:spcPct val="80000"/>
              </a:lnSpc>
            </a:pPr>
            <a:r>
              <a:rPr lang="de-DE" sz="2800" b="1" dirty="0" err="1" smtClean="0"/>
              <a:t>Munich</a:t>
            </a:r>
            <a:r>
              <a:rPr lang="de-DE" sz="2800" b="1" dirty="0" smtClean="0"/>
              <a:t>/Germany</a:t>
            </a:r>
            <a:r>
              <a:rPr lang="de-DE" sz="2800" dirty="0" smtClean="0"/>
              <a:t>: HIV-</a:t>
            </a:r>
            <a:r>
              <a:rPr lang="de-DE" sz="2800" dirty="0" err="1" smtClean="0"/>
              <a:t>prevalence</a:t>
            </a:r>
            <a:r>
              <a:rPr lang="de-DE" sz="2800" dirty="0" smtClean="0"/>
              <a:t> </a:t>
            </a:r>
            <a:r>
              <a:rPr lang="de-DE" sz="2800" dirty="0" err="1" smtClean="0"/>
              <a:t>among</a:t>
            </a:r>
            <a:r>
              <a:rPr lang="de-DE" sz="2800" dirty="0" smtClean="0"/>
              <a:t> </a:t>
            </a:r>
            <a:r>
              <a:rPr lang="de-DE" sz="2800" dirty="0" err="1" smtClean="0"/>
              <a:t>prisoners</a:t>
            </a:r>
            <a:r>
              <a:rPr lang="de-DE" sz="2800" dirty="0" smtClean="0"/>
              <a:t> 1,5</a:t>
            </a:r>
            <a:r>
              <a:rPr lang="de-DE" sz="2800" dirty="0"/>
              <a:t>% </a:t>
            </a:r>
            <a:r>
              <a:rPr lang="de-DE" sz="2800" dirty="0" err="1" smtClean="0"/>
              <a:t>of</a:t>
            </a:r>
            <a:r>
              <a:rPr lang="de-DE" sz="2800" dirty="0" smtClean="0"/>
              <a:t> </a:t>
            </a:r>
            <a:r>
              <a:rPr lang="de-DE" sz="2800" dirty="0" err="1" smtClean="0"/>
              <a:t>men</a:t>
            </a:r>
            <a:r>
              <a:rPr lang="de-DE" sz="2800" dirty="0" smtClean="0"/>
              <a:t>, </a:t>
            </a:r>
            <a:r>
              <a:rPr lang="de-DE" sz="2800" dirty="0" err="1" smtClean="0"/>
              <a:t>that</a:t>
            </a:r>
            <a:r>
              <a:rPr lang="de-DE" sz="2800" dirty="0" smtClean="0"/>
              <a:t> </a:t>
            </a:r>
            <a:r>
              <a:rPr lang="de-DE" sz="2800" dirty="0" err="1" smtClean="0"/>
              <a:t>is</a:t>
            </a:r>
            <a:r>
              <a:rPr lang="de-DE" sz="2800" dirty="0" smtClean="0"/>
              <a:t> 30-times </a:t>
            </a:r>
            <a:r>
              <a:rPr lang="de-DE" sz="2800" dirty="0" err="1" smtClean="0"/>
              <a:t>higher</a:t>
            </a:r>
            <a:r>
              <a:rPr lang="de-DE" sz="2800" dirty="0" smtClean="0"/>
              <a:t> </a:t>
            </a:r>
            <a:r>
              <a:rPr lang="de-DE" sz="2800" dirty="0" err="1" smtClean="0"/>
              <a:t>than</a:t>
            </a:r>
            <a:r>
              <a:rPr lang="de-DE" sz="2800" dirty="0" smtClean="0"/>
              <a:t> in </a:t>
            </a:r>
            <a:r>
              <a:rPr lang="de-DE" sz="2800" dirty="0" err="1" smtClean="0"/>
              <a:t>the</a:t>
            </a:r>
            <a:r>
              <a:rPr lang="de-DE" sz="2800" dirty="0" smtClean="0"/>
              <a:t> </a:t>
            </a:r>
            <a:r>
              <a:rPr lang="de-DE" sz="2800" dirty="0" err="1" smtClean="0"/>
              <a:t>general</a:t>
            </a:r>
            <a:r>
              <a:rPr lang="de-DE" sz="2800" dirty="0" smtClean="0"/>
              <a:t> </a:t>
            </a:r>
            <a:r>
              <a:rPr lang="de-DE" sz="2800" dirty="0" err="1" smtClean="0"/>
              <a:t>population</a:t>
            </a:r>
            <a:endParaRPr lang="de-DE" sz="2800" dirty="0"/>
          </a:p>
          <a:p>
            <a:pPr>
              <a:lnSpc>
                <a:spcPct val="80000"/>
              </a:lnSpc>
            </a:pPr>
            <a:r>
              <a:rPr lang="de-DE" sz="2800" dirty="0" err="1" smtClean="0"/>
              <a:t>condoms</a:t>
            </a:r>
            <a:r>
              <a:rPr lang="de-DE" sz="2800" dirty="0" smtClean="0"/>
              <a:t> </a:t>
            </a:r>
            <a:r>
              <a:rPr lang="de-DE" sz="2800" dirty="0" err="1" smtClean="0"/>
              <a:t>available</a:t>
            </a:r>
            <a:r>
              <a:rPr lang="de-DE" sz="2800" dirty="0" smtClean="0"/>
              <a:t>  </a:t>
            </a:r>
            <a:r>
              <a:rPr lang="de-DE" sz="2800" dirty="0" err="1" smtClean="0"/>
              <a:t>only</a:t>
            </a:r>
            <a:r>
              <a:rPr lang="de-DE" sz="2800" dirty="0" smtClean="0"/>
              <a:t> via </a:t>
            </a:r>
            <a:r>
              <a:rPr lang="de-DE" sz="2800" dirty="0" err="1" smtClean="0"/>
              <a:t>application</a:t>
            </a:r>
            <a:r>
              <a:rPr lang="de-DE" sz="2800" dirty="0" smtClean="0"/>
              <a:t> – </a:t>
            </a:r>
            <a:r>
              <a:rPr lang="de-DE" sz="2800" dirty="0" err="1"/>
              <a:t>m</a:t>
            </a:r>
            <a:r>
              <a:rPr lang="de-DE" sz="2800" dirty="0" err="1" smtClean="0"/>
              <a:t>edical</a:t>
            </a:r>
            <a:r>
              <a:rPr lang="de-DE" sz="2800" dirty="0" smtClean="0"/>
              <a:t> </a:t>
            </a:r>
            <a:r>
              <a:rPr lang="de-DE" sz="2800" dirty="0" err="1" smtClean="0"/>
              <a:t>service</a:t>
            </a:r>
            <a:endParaRPr lang="de-DE" sz="2800" dirty="0" smtClean="0"/>
          </a:p>
          <a:p>
            <a:pPr>
              <a:lnSpc>
                <a:spcPct val="80000"/>
              </a:lnSpc>
            </a:pPr>
            <a:r>
              <a:rPr lang="de-DE" sz="2800" dirty="0" smtClean="0"/>
              <a:t>2005-2007 </a:t>
            </a:r>
            <a:r>
              <a:rPr lang="de-DE" sz="2800" dirty="0" err="1" smtClean="0"/>
              <a:t>provision</a:t>
            </a:r>
            <a:r>
              <a:rPr lang="de-DE" sz="2800" dirty="0" smtClean="0"/>
              <a:t> </a:t>
            </a:r>
            <a:r>
              <a:rPr lang="de-DE" sz="2800" dirty="0" err="1" smtClean="0"/>
              <a:t>of</a:t>
            </a:r>
            <a:r>
              <a:rPr lang="de-DE" sz="2800" dirty="0" smtClean="0"/>
              <a:t> 43 </a:t>
            </a:r>
            <a:r>
              <a:rPr lang="de-DE" sz="2800" dirty="0" err="1" smtClean="0"/>
              <a:t>condoms</a:t>
            </a:r>
            <a:r>
              <a:rPr lang="de-DE" sz="2800" dirty="0" smtClean="0"/>
              <a:t> </a:t>
            </a:r>
            <a:r>
              <a:rPr lang="de-DE" sz="2800" dirty="0" err="1" smtClean="0"/>
              <a:t>to</a:t>
            </a:r>
            <a:r>
              <a:rPr lang="de-DE" sz="2800" dirty="0" smtClean="0"/>
              <a:t> 13,000 </a:t>
            </a:r>
            <a:r>
              <a:rPr lang="de-DE" sz="2800" dirty="0" err="1" smtClean="0"/>
              <a:t>prisoners</a:t>
            </a:r>
            <a:endParaRPr lang="de-DE" sz="2800" dirty="0"/>
          </a:p>
          <a:p>
            <a:pPr>
              <a:lnSpc>
                <a:spcPct val="80000"/>
              </a:lnSpc>
            </a:pPr>
            <a:r>
              <a:rPr lang="de-DE" sz="2800" dirty="0" smtClean="0"/>
              <a:t>Official </a:t>
            </a:r>
            <a:r>
              <a:rPr lang="de-DE" sz="2800" dirty="0" err="1" smtClean="0"/>
              <a:t>legitimation</a:t>
            </a:r>
            <a:r>
              <a:rPr lang="de-DE" sz="2800" dirty="0" smtClean="0"/>
              <a:t>: „</a:t>
            </a:r>
            <a:r>
              <a:rPr lang="de-DE" sz="2800" dirty="0" err="1" smtClean="0"/>
              <a:t>prisoners</a:t>
            </a:r>
            <a:r>
              <a:rPr lang="de-DE" sz="2800" dirty="0" smtClean="0"/>
              <a:t> </a:t>
            </a:r>
            <a:r>
              <a:rPr lang="de-DE" sz="2800" dirty="0" err="1" smtClean="0"/>
              <a:t>are</a:t>
            </a:r>
            <a:r>
              <a:rPr lang="de-DE" sz="2800" dirty="0" smtClean="0"/>
              <a:t> </a:t>
            </a:r>
            <a:r>
              <a:rPr lang="de-DE" sz="2800" dirty="0" err="1" smtClean="0"/>
              <a:t>informed</a:t>
            </a:r>
            <a:r>
              <a:rPr lang="de-DE" sz="2800" dirty="0" smtClean="0"/>
              <a:t> </a:t>
            </a:r>
            <a:r>
              <a:rPr lang="de-DE" sz="2800" dirty="0" err="1" smtClean="0"/>
              <a:t>to</a:t>
            </a:r>
            <a:r>
              <a:rPr lang="de-DE" sz="2800" dirty="0" smtClean="0"/>
              <a:t> </a:t>
            </a:r>
            <a:r>
              <a:rPr lang="de-DE" sz="2800" dirty="0" err="1" smtClean="0"/>
              <a:t>behave</a:t>
            </a:r>
            <a:r>
              <a:rPr lang="de-DE" sz="2800" dirty="0" smtClean="0"/>
              <a:t> </a:t>
            </a:r>
            <a:r>
              <a:rPr lang="de-DE" sz="2800" dirty="0" err="1" smtClean="0"/>
              <a:t>responsibly</a:t>
            </a:r>
            <a:r>
              <a:rPr lang="de-DE" sz="2800" dirty="0" smtClean="0"/>
              <a:t> </a:t>
            </a:r>
            <a:r>
              <a:rPr lang="de-DE" sz="2800" dirty="0" err="1" smtClean="0"/>
              <a:t>right</a:t>
            </a:r>
            <a:r>
              <a:rPr lang="de-DE" sz="2800" dirty="0" smtClean="0"/>
              <a:t> in </a:t>
            </a:r>
            <a:r>
              <a:rPr lang="de-DE" sz="2800" dirty="0" err="1" smtClean="0"/>
              <a:t>the</a:t>
            </a:r>
            <a:r>
              <a:rPr lang="de-DE" sz="2800" dirty="0" smtClean="0"/>
              <a:t> beginning“</a:t>
            </a:r>
            <a:r>
              <a:rPr lang="de-DE" sz="2800" baseline="30000" dirty="0" smtClean="0"/>
              <a:t>1 </a:t>
            </a:r>
            <a:endParaRPr lang="de-DE" sz="2800" baseline="30000" dirty="0"/>
          </a:p>
          <a:p>
            <a:pPr>
              <a:lnSpc>
                <a:spcPct val="80000"/>
              </a:lnSpc>
            </a:pPr>
            <a:r>
              <a:rPr lang="de-DE" sz="2800" dirty="0" smtClean="0"/>
              <a:t>Lesotho </a:t>
            </a:r>
            <a:r>
              <a:rPr lang="de-DE" sz="2800" dirty="0" err="1" smtClean="0"/>
              <a:t>prison</a:t>
            </a:r>
            <a:r>
              <a:rPr lang="de-DE" sz="2800" dirty="0" smtClean="0"/>
              <a:t> </a:t>
            </a:r>
            <a:r>
              <a:rPr lang="de-DE" sz="2800" dirty="0" err="1" smtClean="0"/>
              <a:t>service</a:t>
            </a:r>
            <a:r>
              <a:rPr lang="de-DE" sz="2800" dirty="0" smtClean="0"/>
              <a:t> </a:t>
            </a:r>
            <a:r>
              <a:rPr lang="de-DE" sz="2800" dirty="0" err="1" smtClean="0"/>
              <a:t>has</a:t>
            </a:r>
            <a:r>
              <a:rPr lang="de-DE" sz="2800" dirty="0" smtClean="0"/>
              <a:t> </a:t>
            </a:r>
            <a:r>
              <a:rPr lang="de-DE" sz="2800" dirty="0" err="1" smtClean="0"/>
              <a:t>installed</a:t>
            </a:r>
            <a:r>
              <a:rPr lang="de-DE" sz="2800" dirty="0" smtClean="0"/>
              <a:t> „</a:t>
            </a:r>
            <a:r>
              <a:rPr lang="de-DE" sz="2800" dirty="0" err="1" smtClean="0"/>
              <a:t>condotainer</a:t>
            </a:r>
            <a:r>
              <a:rPr lang="de-DE" sz="2800" dirty="0" smtClean="0"/>
              <a:t>“</a:t>
            </a:r>
            <a:endParaRPr lang="de-DE" sz="2800" baseline="30000" dirty="0"/>
          </a:p>
          <a:p>
            <a:pPr eaLnBrk="1" hangingPunct="1"/>
            <a:endParaRPr lang="en-GB" sz="2800" dirty="0" smtClean="0"/>
          </a:p>
        </p:txBody>
      </p:sp>
      <p:sp>
        <p:nvSpPr>
          <p:cNvPr id="45060" name="Text Box 4"/>
          <p:cNvSpPr txBox="1">
            <a:spLocks noChangeArrowheads="1"/>
          </p:cNvSpPr>
          <p:nvPr/>
        </p:nvSpPr>
        <p:spPr bwMode="auto">
          <a:xfrm>
            <a:off x="700128" y="6311345"/>
            <a:ext cx="8568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baseline="30000" dirty="0" smtClean="0"/>
              <a:t>1</a:t>
            </a:r>
            <a:r>
              <a:rPr lang="de-DE" dirty="0"/>
              <a:t>Bayerische Staatszeitung vom </a:t>
            </a:r>
            <a:r>
              <a:rPr lang="de-DE" dirty="0" smtClean="0"/>
              <a:t>29.08.2014</a:t>
            </a:r>
            <a:endParaRPr lang="de-DE" dirty="0"/>
          </a:p>
        </p:txBody>
      </p:sp>
      <p:sp>
        <p:nvSpPr>
          <p:cNvPr id="5" name="Rectangle 2"/>
          <p:cNvSpPr txBox="1">
            <a:spLocks noChangeArrowheads="1"/>
          </p:cNvSpPr>
          <p:nvPr/>
        </p:nvSpPr>
        <p:spPr bwMode="auto">
          <a:xfrm>
            <a:off x="755576" y="188640"/>
            <a:ext cx="8229600" cy="114300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3600" b="1" dirty="0" smtClean="0">
                <a:solidFill>
                  <a:schemeClr val="bg1"/>
                </a:solidFill>
              </a:rPr>
              <a:t>Condoms: from Maputo (Mozambique) to Munich (</a:t>
            </a:r>
            <a:r>
              <a:rPr lang="en-GB" sz="3600" b="1" dirty="0" err="1" smtClean="0">
                <a:solidFill>
                  <a:schemeClr val="bg1"/>
                </a:solidFill>
              </a:rPr>
              <a:t>Gemany</a:t>
            </a:r>
            <a:r>
              <a:rPr lang="en-GB" sz="3600" b="1" dirty="0" smtClean="0">
                <a:solidFill>
                  <a:schemeClr val="bg1"/>
                </a:solidFill>
              </a:rPr>
              <a:t>) to Maseru (Lesotho)</a:t>
            </a:r>
            <a:endParaRPr lang="de-DE" sz="3600" b="1" baseline="30000" dirty="0" smtClean="0">
              <a:solidFill>
                <a:schemeClr val="bg1"/>
              </a:solidFill>
            </a:endParaRPr>
          </a:p>
        </p:txBody>
      </p:sp>
    </p:spTree>
    <p:extLst>
      <p:ext uri="{BB962C8B-B14F-4D97-AF65-F5344CB8AC3E}">
        <p14:creationId xmlns:p14="http://schemas.microsoft.com/office/powerpoint/2010/main" val="2566453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552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552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552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5523">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35523">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2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35523">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8560" y="1932657"/>
            <a:ext cx="9289032" cy="4160639"/>
          </a:xfrm>
        </p:spPr>
        <p:txBody>
          <a:bodyPr>
            <a:noAutofit/>
          </a:bodyPr>
          <a:lstStyle/>
          <a:p>
            <a:pPr marL="914400" lvl="2" indent="0">
              <a:buNone/>
            </a:pPr>
            <a:endParaRPr lang="en-US" sz="3200" baseline="30000" dirty="0" smtClean="0"/>
          </a:p>
          <a:p>
            <a:pPr lvl="2"/>
            <a:r>
              <a:rPr lang="de-DE" sz="3200" dirty="0"/>
              <a:t>Pilot </a:t>
            </a:r>
            <a:r>
              <a:rPr lang="de-DE" sz="3200" dirty="0" err="1"/>
              <a:t>Condom</a:t>
            </a:r>
            <a:r>
              <a:rPr lang="de-DE" sz="3200" dirty="0"/>
              <a:t> Distribution in Czech </a:t>
            </a:r>
            <a:r>
              <a:rPr lang="de-DE" sz="3200" dirty="0" err="1" smtClean="0"/>
              <a:t>Prison</a:t>
            </a:r>
            <a:r>
              <a:rPr lang="de-DE" sz="3200" dirty="0" smtClean="0"/>
              <a:t> </a:t>
            </a:r>
            <a:r>
              <a:rPr lang="de-DE" sz="1400" dirty="0" smtClean="0"/>
              <a:t>via </a:t>
            </a:r>
            <a:r>
              <a:rPr lang="de-DE" sz="1400" dirty="0" err="1" smtClean="0"/>
              <a:t>automats</a:t>
            </a:r>
            <a:r>
              <a:rPr lang="de-DE" sz="1400" dirty="0" smtClean="0"/>
              <a:t> </a:t>
            </a:r>
          </a:p>
          <a:p>
            <a:pPr lvl="2"/>
            <a:r>
              <a:rPr lang="de-DE" sz="3200" dirty="0" smtClean="0"/>
              <a:t>Scientific </a:t>
            </a:r>
            <a:r>
              <a:rPr lang="de-DE" sz="3200" dirty="0" err="1" smtClean="0"/>
              <a:t>evaluation</a:t>
            </a:r>
            <a:r>
              <a:rPr lang="de-DE" sz="3200" dirty="0" smtClean="0"/>
              <a:t> </a:t>
            </a:r>
            <a:r>
              <a:rPr lang="de-DE" sz="3200" dirty="0" err="1" smtClean="0"/>
              <a:t>of</a:t>
            </a:r>
            <a:r>
              <a:rPr lang="de-DE" sz="3200" dirty="0" smtClean="0"/>
              <a:t> </a:t>
            </a:r>
            <a:r>
              <a:rPr lang="de-DE" sz="3200" dirty="0" err="1" smtClean="0"/>
              <a:t>needs</a:t>
            </a:r>
            <a:r>
              <a:rPr lang="de-DE" sz="3200" dirty="0" smtClean="0"/>
              <a:t> </a:t>
            </a:r>
            <a:r>
              <a:rPr lang="de-DE" sz="3200" dirty="0" err="1" smtClean="0"/>
              <a:t>and</a:t>
            </a:r>
            <a:r>
              <a:rPr lang="de-DE" sz="3200" dirty="0" smtClean="0"/>
              <a:t> </a:t>
            </a:r>
            <a:r>
              <a:rPr lang="de-DE" sz="3200" dirty="0" err="1" smtClean="0"/>
              <a:t>functioning</a:t>
            </a:r>
            <a:endParaRPr lang="de-DE" sz="3200" dirty="0" smtClean="0"/>
          </a:p>
          <a:p>
            <a:pPr lvl="2"/>
            <a:r>
              <a:rPr lang="de-DE" sz="3200" dirty="0" smtClean="0"/>
              <a:t>Development </a:t>
            </a:r>
            <a:r>
              <a:rPr lang="de-DE" sz="3200" dirty="0" err="1" smtClean="0"/>
              <a:t>of</a:t>
            </a:r>
            <a:r>
              <a:rPr lang="de-DE" sz="3200" dirty="0" smtClean="0"/>
              <a:t> </a:t>
            </a:r>
            <a:r>
              <a:rPr lang="de-DE" sz="3200" dirty="0" err="1" smtClean="0"/>
              <a:t>prevention</a:t>
            </a:r>
            <a:r>
              <a:rPr lang="de-DE" sz="3200" dirty="0" smtClean="0"/>
              <a:t> material</a:t>
            </a:r>
          </a:p>
          <a:p>
            <a:pPr lvl="2"/>
            <a:r>
              <a:rPr lang="de-DE" sz="3200" dirty="0" smtClean="0"/>
              <a:t>Scientific </a:t>
            </a:r>
            <a:r>
              <a:rPr lang="de-DE" sz="3200" dirty="0" err="1" smtClean="0"/>
              <a:t>paper</a:t>
            </a:r>
            <a:endParaRPr lang="de-DE" sz="3200" dirty="0" smtClean="0"/>
          </a:p>
          <a:p>
            <a:pPr lvl="2"/>
            <a:r>
              <a:rPr lang="de-DE" sz="3200" dirty="0" smtClean="0"/>
              <a:t> </a:t>
            </a:r>
            <a:r>
              <a:rPr lang="de-DE" sz="3200" dirty="0" err="1" smtClean="0"/>
              <a:t>Guidance</a:t>
            </a:r>
            <a:r>
              <a:rPr lang="de-DE" sz="3200" dirty="0" smtClean="0"/>
              <a:t> – Manual</a:t>
            </a:r>
            <a:endParaRPr lang="de-DE" sz="3200" dirty="0"/>
          </a:p>
          <a:p>
            <a:pPr lvl="2"/>
            <a:r>
              <a:rPr lang="de-DE" sz="3200" dirty="0" err="1" smtClean="0"/>
              <a:t>Condom</a:t>
            </a:r>
            <a:r>
              <a:rPr lang="de-DE" sz="3200" dirty="0" smtClean="0"/>
              <a:t> </a:t>
            </a:r>
            <a:r>
              <a:rPr lang="de-DE" sz="3200" dirty="0" err="1" smtClean="0"/>
              <a:t>Summit</a:t>
            </a:r>
            <a:r>
              <a:rPr lang="de-DE" sz="3200" dirty="0" smtClean="0"/>
              <a:t> 17 </a:t>
            </a:r>
            <a:r>
              <a:rPr lang="de-DE" sz="3200" dirty="0" err="1" smtClean="0"/>
              <a:t>January</a:t>
            </a:r>
            <a:r>
              <a:rPr lang="de-DE" sz="3200" dirty="0" smtClean="0"/>
              <a:t> 2019</a:t>
            </a:r>
          </a:p>
        </p:txBody>
      </p:sp>
      <p:sp>
        <p:nvSpPr>
          <p:cNvPr id="11" name="Slide Number Placeholder 1"/>
          <p:cNvSpPr>
            <a:spLocks noGrp="1"/>
          </p:cNvSpPr>
          <p:nvPr>
            <p:ph type="sldNum" sz="quarter" idx="12"/>
          </p:nvPr>
        </p:nvSpPr>
        <p:spPr>
          <a:xfrm>
            <a:off x="8766000" y="6408000"/>
            <a:ext cx="442392" cy="365125"/>
          </a:xfrm>
        </p:spPr>
        <p:txBody>
          <a:bodyPr/>
          <a:lstStyle/>
          <a:p>
            <a:fld id="{625570B4-70FB-4D6F-A727-6B9BC9A5D104}" type="slidenum">
              <a:rPr lang="en-GB" smtClean="0"/>
              <a:pPr/>
              <a:t>9</a:t>
            </a:fld>
            <a:endParaRPr lang="en-GB" dirty="0"/>
          </a:p>
        </p:txBody>
      </p:sp>
      <p:sp>
        <p:nvSpPr>
          <p:cNvPr id="8" name="Rectangle 2"/>
          <p:cNvSpPr txBox="1">
            <a:spLocks noChangeArrowheads="1"/>
          </p:cNvSpPr>
          <p:nvPr/>
        </p:nvSpPr>
        <p:spPr bwMode="auto">
          <a:xfrm>
            <a:off x="323528" y="188640"/>
            <a:ext cx="8219256" cy="144016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de-DE" sz="4000" b="1" dirty="0" err="1" smtClean="0">
                <a:solidFill>
                  <a:schemeClr val="bg1"/>
                </a:solidFill>
              </a:rPr>
              <a:t>Condom</a:t>
            </a:r>
            <a:r>
              <a:rPr lang="de-DE" sz="4000" b="1" dirty="0" smtClean="0">
                <a:solidFill>
                  <a:schemeClr val="bg1"/>
                </a:solidFill>
              </a:rPr>
              <a:t> Provision - HA-REACT</a:t>
            </a:r>
            <a:endParaRPr lang="de-DE" sz="1800" b="1" baseline="30000" dirty="0" smtClean="0">
              <a:solidFill>
                <a:schemeClr val="bg1"/>
              </a:solidFill>
            </a:endParaRPr>
          </a:p>
        </p:txBody>
      </p:sp>
      <p:sp>
        <p:nvSpPr>
          <p:cNvPr id="2" name="Titel 1"/>
          <p:cNvSpPr>
            <a:spLocks noGrp="1"/>
          </p:cNvSpPr>
          <p:nvPr>
            <p:ph type="title"/>
          </p:nvPr>
        </p:nvSpPr>
        <p:spPr/>
        <p:txBody>
          <a:bodyPr/>
          <a:lstStyle/>
          <a:p>
            <a:r>
              <a:rPr lang="de-DE" dirty="0" smtClean="0"/>
              <a:t> </a:t>
            </a:r>
            <a:endParaRPr lang="de-DE" dirty="0"/>
          </a:p>
        </p:txBody>
      </p:sp>
    </p:spTree>
    <p:extLst>
      <p:ext uri="{BB962C8B-B14F-4D97-AF65-F5344CB8AC3E}">
        <p14:creationId xmlns:p14="http://schemas.microsoft.com/office/powerpoint/2010/main" val="15794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1790</Words>
  <Application>Microsoft Office PowerPoint</Application>
  <PresentationFormat>Bildschirmpräsentation (4:3)</PresentationFormat>
  <Paragraphs>173</Paragraphs>
  <Slides>24</Slides>
  <Notes>13</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Larissa</vt:lpstr>
      <vt:lpstr>Harm reduction services in prisons: gaps, challenges and good practice examples  Heino Stöver  Frankfurt University of Applied Sciences/Germany </vt:lpstr>
      <vt:lpstr>I declare to have no conflicts of interest</vt:lpstr>
      <vt:lpstr>HIV in Prisons</vt:lpstr>
      <vt:lpstr>PowerPoint-Präsentation</vt:lpstr>
      <vt:lpstr>Information, education and communication</vt:lpstr>
      <vt:lpstr>PowerPoint-Präsentation</vt:lpstr>
      <vt:lpstr>Sexual Risks and Condom Programs </vt:lpstr>
      <vt:lpstr>PowerPoint-Präsentation</vt:lpstr>
      <vt:lpstr> </vt:lpstr>
      <vt:lpstr>Condom distribution via automats: Prague/Czech Republic Photos: Victor Mravcik</vt:lpstr>
      <vt:lpstr>PowerPoint-Präsentation</vt:lpstr>
      <vt:lpstr>Opioid Substitution Program</vt:lpstr>
      <vt:lpstr>PowerPoint-Präsentation</vt:lpstr>
      <vt:lpstr>The PNSP Manual (1/3)</vt:lpstr>
      <vt:lpstr>The PNSP Manual (1/3)</vt:lpstr>
      <vt:lpstr>European Court of Human Rights in the case of Wenner vs. Germany</vt:lpstr>
      <vt:lpstr>PowerPoint-Präsentation</vt:lpstr>
      <vt:lpstr>Prison-Based Needle  Exchange Programmes (PNSP) in 60 prisons worldwide – 9 countries  </vt:lpstr>
      <vt:lpstr> „Systematic Literature Review on PNSP“  Jeffrey V Lazarus, Daniel J Bromberg, Denise Ocampo, Niels Graf, Anna Dichtl,  Heino Stöver, Hans Wolff   </vt:lpstr>
      <vt:lpstr>PowerPoint-Präsentation</vt:lpstr>
      <vt:lpstr>Conclusions</vt:lpstr>
      <vt:lpstr>Conclusions: from harm production to harm reduction</vt:lpstr>
      <vt:lpstr>Challenges</vt:lpstr>
      <vt:lpstr>Contact: hstoever@fb4.fra-uas.de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prison interventions for health care</dc:title>
  <dc:creator>Pont</dc:creator>
  <cp:lastModifiedBy>Stöver, Heino</cp:lastModifiedBy>
  <cp:revision>315</cp:revision>
  <dcterms:created xsi:type="dcterms:W3CDTF">2012-09-04T13:16:09Z</dcterms:created>
  <dcterms:modified xsi:type="dcterms:W3CDTF">2018-07-23T06:42:19Z</dcterms:modified>
</cp:coreProperties>
</file>